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4" r:id="rId13"/>
    <p:sldId id="267" r:id="rId14"/>
    <p:sldId id="285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8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5/2/19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washingtonpost.com/can-you-tell-fake-news-when-you-see-it/54143932-efb7-46de-af6b-f92108a329dc_quiz.html?utm_term=.9ee1ddb62bd6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://www.pbs.org/wgbh/nova/sciencenow/0301/03-for-01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Manipulated photography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for mass media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94" y="3888911"/>
            <a:ext cx="2301412" cy="23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3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Editorial illustrations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 mass media this generally covers these areas:</a:t>
            </a:r>
          </a:p>
          <a:p>
            <a:r>
              <a:rPr lang="en-US"/>
              <a:t>portraits;</a:t>
            </a:r>
          </a:p>
          <a:p>
            <a:r>
              <a:rPr lang="en-US"/>
              <a:t>food;</a:t>
            </a:r>
          </a:p>
          <a:p>
            <a:r>
              <a:rPr lang="en-US"/>
              <a:t>travel.</a:t>
            </a:r>
          </a:p>
        </p:txBody>
      </p:sp>
      <p:pic>
        <p:nvPicPr>
          <p:cNvPr id="5" name="Picture 4" descr="wabakimi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39" y="2816283"/>
            <a:ext cx="4727448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437109" cy="4343400"/>
          </a:xfrm>
        </p:spPr>
        <p:txBody>
          <a:bodyPr/>
          <a:lstStyle/>
          <a:p>
            <a:r>
              <a:rPr lang="en-US" dirty="0"/>
              <a:t>A portrait can be a </a:t>
            </a:r>
            <a:r>
              <a:rPr lang="en-US" dirty="0" err="1"/>
              <a:t>mugshot</a:t>
            </a:r>
            <a:r>
              <a:rPr lang="en-US" dirty="0"/>
              <a:t>. That is, a formal studio portrait.</a:t>
            </a:r>
          </a:p>
        </p:txBody>
      </p:sp>
      <p:pic>
        <p:nvPicPr>
          <p:cNvPr id="5" name="Picture 4" descr="rosswithcamera4-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12" y="2924761"/>
            <a:ext cx="3205958" cy="29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437109" cy="4343400"/>
          </a:xfrm>
        </p:spPr>
        <p:txBody>
          <a:bodyPr/>
          <a:lstStyle/>
          <a:p>
            <a:r>
              <a:rPr lang="en-US" dirty="0"/>
              <a:t>Or it can be an environmental portrait, an informal photo of someone doing something.</a:t>
            </a:r>
          </a:p>
          <a:p>
            <a:r>
              <a:rPr lang="en-US" dirty="0"/>
              <a:t>In both cases, however, the subject is manipulated.</a:t>
            </a:r>
          </a:p>
          <a:p>
            <a:endParaRPr lang="en-US" dirty="0"/>
          </a:p>
        </p:txBody>
      </p:sp>
      <p:pic>
        <p:nvPicPr>
          <p:cNvPr id="4" name="Picture 3" descr="kanako&amp;nutmeg6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84" y="1600201"/>
            <a:ext cx="3605167" cy="43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7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in a manipulated portrait the lighting is also manipulated, often in a studio.</a:t>
            </a:r>
          </a:p>
        </p:txBody>
      </p:sp>
      <p:pic>
        <p:nvPicPr>
          <p:cNvPr id="4" name="Picture 3" descr="stevebeckermann1(2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92" y="2742842"/>
            <a:ext cx="6083911" cy="41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 light or fill light will give more uniform lighting than is usually available in the real world.</a:t>
            </a:r>
          </a:p>
          <a:p>
            <a:r>
              <a:rPr lang="en-US" dirty="0"/>
              <a:t>In straight photojournalism we look for this lighting in our environment, and choose an angle to use it.</a:t>
            </a:r>
          </a:p>
          <a:p>
            <a:r>
              <a:rPr lang="en-US" dirty="0"/>
              <a:t>In manipulated photography we can set up lights and use flash.</a:t>
            </a:r>
          </a:p>
        </p:txBody>
      </p:sp>
      <p:pic>
        <p:nvPicPr>
          <p:cNvPr id="4" name="Picture 3" descr="fitzwilliamstatu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609" y="4174938"/>
            <a:ext cx="1896385" cy="25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Manipulated portraits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Usually we try to pose people so they appear natural. They don’t necessarily look at the camera.</a:t>
            </a:r>
          </a:p>
          <a:p>
            <a:r>
              <a:rPr lang="en-US"/>
              <a:t>Often, though, in an environmental portrait we feature a subject doing something he wouldn’t really do very often.</a:t>
            </a:r>
          </a:p>
          <a:p>
            <a:r>
              <a:rPr lang="en-US"/>
              <a:t>A classic example of this is the bank president or CEO sitting on the edge of a desk with his arms folded.</a:t>
            </a:r>
          </a:p>
        </p:txBody>
      </p:sp>
      <p:pic>
        <p:nvPicPr>
          <p:cNvPr id="4" name="Picture 3" descr="CEOportra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530" y="4892363"/>
            <a:ext cx="1239248" cy="184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and travel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shots are carefully manipulated to light the food in a way that makes it look appetizing.</a:t>
            </a:r>
          </a:p>
          <a:p>
            <a:r>
              <a:rPr lang="en-US" dirty="0"/>
              <a:t>Travel feature photography may be less manipulated, but often people are posed doing things in an exotic environment, like splashing on the beach.</a:t>
            </a:r>
          </a:p>
        </p:txBody>
      </p:sp>
      <p:pic>
        <p:nvPicPr>
          <p:cNvPr id="4" name="Picture 3" descr="foodphotogra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4265914"/>
            <a:ext cx="3551737" cy="2350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325374-FB3A-7547-B7D7-F0211E500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13" y="4265913"/>
            <a:ext cx="3214277" cy="241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Public relations photography emphasizes persuasive images designed to reflect positively the person or group photographed.</a:t>
            </a:r>
          </a:p>
          <a:p>
            <a:r>
              <a:rPr lang="en-US"/>
              <a:t>Corporate annual reports and press releases often feature this style of photojournalism.</a:t>
            </a:r>
          </a:p>
        </p:txBody>
      </p:sp>
      <p:pic>
        <p:nvPicPr>
          <p:cNvPr id="4" name="Picture 3" descr="corporateannu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50" y="3772232"/>
            <a:ext cx="2217201" cy="288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260072" cy="4343400"/>
          </a:xfrm>
        </p:spPr>
        <p:txBody>
          <a:bodyPr/>
          <a:lstStyle/>
          <a:p>
            <a:r>
              <a:rPr lang="en-US"/>
              <a:t>Photographers often have little say in setting up these photos.</a:t>
            </a:r>
          </a:p>
          <a:p>
            <a:r>
              <a:rPr lang="en-US" dirty="0"/>
              <a:t>They are designed to reflect what the public relations director wants to portray.</a:t>
            </a:r>
          </a:p>
        </p:txBody>
      </p:sp>
      <p:pic>
        <p:nvPicPr>
          <p:cNvPr id="4" name="Picture 3" descr="corporateannual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97" y="1600201"/>
            <a:ext cx="3713554" cy="514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Advertising photography is tightly controlled, and paid for by a client.</a:t>
            </a:r>
          </a:p>
          <a:p>
            <a:r>
              <a:rPr lang="en-US" dirty="0"/>
              <a:t>It’s usually not simple product photography.</a:t>
            </a:r>
          </a:p>
          <a:p>
            <a:r>
              <a:rPr lang="en-US" dirty="0"/>
              <a:t>Advertising photography often tries to attach a lifestyle ideal to a product. </a:t>
            </a:r>
          </a:p>
          <a:p>
            <a:pPr marL="0" indent="0">
              <a:buNone/>
            </a:pPr>
            <a:r>
              <a:rPr lang="en-US" sz="1800" dirty="0"/>
              <a:t>Cigarette and alcohol ads are notorious for this.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D1F30-CB78-EC48-B232-29E9C2C07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30" y="3808419"/>
            <a:ext cx="2048231" cy="294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Ethical beginnings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64413"/>
            <a:ext cx="4698186" cy="451035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Mass media photography (and photojournalism) are defined as non-fiction photography: people doing things in a natural setting.</a:t>
            </a:r>
          </a:p>
          <a:p>
            <a:r>
              <a:rPr lang="en-US" dirty="0"/>
              <a:t>We try to avoid posing people.</a:t>
            </a:r>
          </a:p>
          <a:p>
            <a:r>
              <a:rPr lang="en-US" dirty="0"/>
              <a:t>We don’t try to control the situation.</a:t>
            </a:r>
          </a:p>
          <a:p>
            <a:r>
              <a:rPr lang="en-US" dirty="0"/>
              <a:t>We attend an event, photograph what is there, try to portray fairly what we see.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61" y="4407613"/>
            <a:ext cx="3652225" cy="220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Advertising photography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Products are shown in the most positive way possible. Cars look faster. Food looks better.</a:t>
            </a:r>
          </a:p>
        </p:txBody>
      </p:sp>
      <p:pic>
        <p:nvPicPr>
          <p:cNvPr id="4" name="Picture 3" descr="car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208" y="2636150"/>
            <a:ext cx="2852595" cy="4005212"/>
          </a:xfrm>
          <a:prstGeom prst="rect">
            <a:avLst/>
          </a:prstGeom>
        </p:spPr>
      </p:pic>
      <p:pic>
        <p:nvPicPr>
          <p:cNvPr id="5" name="Picture 4" descr="food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07" y="2636150"/>
            <a:ext cx="2763030" cy="400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of 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Advertising does have limits set by U.S. Trade Law. Beyond that, it’s a question of ethics.</a:t>
            </a:r>
          </a:p>
          <a:p>
            <a:r>
              <a:rPr lang="en-US"/>
              <a:t>How far can you go manipulating mass media photography for illustrations?</a:t>
            </a:r>
          </a:p>
          <a:p>
            <a:r>
              <a:rPr lang="en-US"/>
              <a:t>The answer depends....</a:t>
            </a:r>
          </a:p>
        </p:txBody>
      </p:sp>
    </p:spTree>
    <p:extLst>
      <p:ext uri="{BB962C8B-B14F-4D97-AF65-F5344CB8AC3E}">
        <p14:creationId xmlns:p14="http://schemas.microsoft.com/office/powerpoint/2010/main" val="20451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You could do an illustration for, say, a story on meditation showing a composite image of someone in a dream world.</a:t>
            </a:r>
          </a:p>
          <a:p>
            <a:r>
              <a:rPr lang="en-US"/>
              <a:t>But could you do an illustration for a story on politics using a composite image of a politician surrounded by starving children? </a:t>
            </a:r>
          </a:p>
          <a:p>
            <a:r>
              <a:rPr lang="en-US"/>
              <a:t>Manipulation has ethical boundaries.</a:t>
            </a:r>
          </a:p>
        </p:txBody>
      </p:sp>
    </p:spTree>
    <p:extLst>
      <p:ext uri="{BB962C8B-B14F-4D97-AF65-F5344CB8AC3E}">
        <p14:creationId xmlns:p14="http://schemas.microsoft.com/office/powerpoint/2010/main" val="11146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taste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Manipulation also is bounded by the ethics of good taste. How about this to illustrate a feature looking at off-campus student Halloween party drinking?</a:t>
            </a:r>
          </a:p>
        </p:txBody>
      </p:sp>
      <p:pic>
        <p:nvPicPr>
          <p:cNvPr id="4" name="Picture 3" descr="drunkpumpk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99" y="2857534"/>
            <a:ext cx="4700235" cy="38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Everyday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truth is most photography is manipulated to some extent.</a:t>
            </a:r>
          </a:p>
          <a:p>
            <a:r>
              <a:rPr lang="en-US"/>
              <a:t>When we say “smile” in snaps we are manipulating our subject.</a:t>
            </a:r>
          </a:p>
          <a:p>
            <a:r>
              <a:rPr lang="en-US"/>
              <a:t>When we turn on our flash we are manipulating the scene.</a:t>
            </a:r>
          </a:p>
          <a:p>
            <a:r>
              <a:rPr lang="en-US"/>
              <a:t>How about some of the photos below. Manipulated? And if so, how?</a:t>
            </a:r>
          </a:p>
        </p:txBody>
      </p:sp>
    </p:spTree>
    <p:extLst>
      <p:ext uri="{BB962C8B-B14F-4D97-AF65-F5344CB8AC3E}">
        <p14:creationId xmlns:p14="http://schemas.microsoft.com/office/powerpoint/2010/main" val="5014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Manipulated? How?</a:t>
            </a:r>
          </a:p>
        </p:txBody>
      </p:sp>
      <p:pic>
        <p:nvPicPr>
          <p:cNvPr id="4" name="Picture 3" descr="manipulate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2245872"/>
            <a:ext cx="6452218" cy="42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Manipulated? How?</a:t>
            </a:r>
          </a:p>
        </p:txBody>
      </p:sp>
      <p:pic>
        <p:nvPicPr>
          <p:cNvPr id="4" name="Picture 3" descr="manipulated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78" y="1600201"/>
            <a:ext cx="2651769" cy="502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Manipulated? How?</a:t>
            </a:r>
          </a:p>
        </p:txBody>
      </p:sp>
      <p:pic>
        <p:nvPicPr>
          <p:cNvPr id="4" name="Picture 3" descr="manipulated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63" y="1600201"/>
            <a:ext cx="3707240" cy="494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Manipulated? How?</a:t>
            </a:r>
          </a:p>
        </p:txBody>
      </p:sp>
      <p:pic>
        <p:nvPicPr>
          <p:cNvPr id="4" name="Picture 3" descr="manipulated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26" y="2247885"/>
            <a:ext cx="5715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Manipulated? How?</a:t>
            </a:r>
          </a:p>
        </p:txBody>
      </p:sp>
      <p:pic>
        <p:nvPicPr>
          <p:cNvPr id="4" name="Picture 3" descr="manipulated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1600200"/>
            <a:ext cx="3979762" cy="506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Ethical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746625" cy="4343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But even within this ideal, we consider some control over the image to be acceptable.</a:t>
            </a:r>
          </a:p>
          <a:p>
            <a:r>
              <a:rPr lang="en-US" dirty="0"/>
              <a:t>We choose to photograph something in a certain way that we think fairly reflects the event. This is as a journalist writes using a certain angle.</a:t>
            </a:r>
          </a:p>
          <a:p>
            <a:r>
              <a:rPr lang="en-US" dirty="0"/>
              <a:t>We control a photograph by what we include and leave out, either in the camera or later cropping.</a:t>
            </a:r>
          </a:p>
          <a:p>
            <a:r>
              <a:rPr lang="en-US" dirty="0"/>
              <a:t>We control exposure, darkening, lightening, sharpening.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023FA-BC68-D347-B0C1-8264D6199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682394"/>
            <a:ext cx="3474896" cy="29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E453-A670-9148-88F7-96B0D7F5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ED5FA-A742-AD4D-B827-9AB7E3157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</a:t>
            </a:r>
            <a:r>
              <a:rPr lang="en-US" dirty="0">
                <a:hlinkClick r:id="rId2"/>
              </a:rPr>
              <a:t>identify a fake image? </a:t>
            </a:r>
            <a:r>
              <a:rPr lang="en-US" dirty="0"/>
              <a:t>Research shows many people can’t.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25639-1F21-D54D-9704-8A2927E5F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22" y="2663860"/>
            <a:ext cx="5262581" cy="38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0EC7-5C8B-B54B-A988-714368E9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BBDA-4008-A94F-80F3-0D7FBC54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Minnesota State Fair from my collection: real or fake?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2FF92-9952-2C4A-9B87-F5195411F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2" y="2514600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5256-9887-7A4B-A595-B72EFF85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4B714-7742-9E47-8E4F-05CFFDF48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Fake! I deleted the plumbing company brand name.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BFE24-8FA4-AC4D-9379-0CA545DA7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12" y="2494050"/>
            <a:ext cx="4599401" cy="34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17942-AB5F-4C47-A59E-DA3DD9D79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189C9-D8C9-D24D-BC1D-E8DDCA22C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Winter at NDSU. Real or fake?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D9C8B-2782-DE4A-9B38-CDB4806A0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9" y="2198670"/>
            <a:ext cx="2852351" cy="41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8F6A-9B41-4C4A-9A74-3A924844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9C3CC-3911-274F-8F66-09886737F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Real! The squirrel was actually perched on the trash bin.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4C967-C13D-B242-A852-7EAFA6A9E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23" y="2234630"/>
            <a:ext cx="2813179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ED64-6508-1F45-99F0-991D3ABB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or fake?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236B5-DEE5-8841-97AC-1E40F72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Back to the state fair: real or fake?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507D0-B797-DA4E-A3D8-A2769558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87" y="2193510"/>
            <a:ext cx="5465851" cy="40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4E97-BC44-CB45-B4B7-057D4BDE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Fake! But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2F00B-27EA-794D-AB36-7E3C8B2D0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faked in this photo?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6B4A7-E3EB-0D48-909E-1E50F6F17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36" y="2375852"/>
            <a:ext cx="5492954" cy="40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B512D-4668-FB46-973A-E2FB1FED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08DB0-94C1-374E-952B-F1FE67E69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Many would guess that the chairlifts were added. Actually, it was the man in the left foreground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5A9B0-3790-6C4A-BC6D-68DB0790A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04" y="2393878"/>
            <a:ext cx="5436817" cy="40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 world of media photography. </a:t>
            </a:r>
            <a:r>
              <a:rPr lang="en-US" dirty="0">
                <a:hlinkClick r:id="rId2"/>
              </a:rPr>
              <a:t>Fake or real?</a:t>
            </a:r>
            <a:r>
              <a:rPr lang="en-US" dirty="0"/>
              <a:t> </a:t>
            </a:r>
            <a:r>
              <a:rPr lang="en-US" sz="1400" dirty="0"/>
              <a:t>http://</a:t>
            </a:r>
            <a:r>
              <a:rPr lang="en-US" sz="1400" dirty="0" err="1"/>
              <a:t>www.pbs.org</a:t>
            </a:r>
            <a:r>
              <a:rPr lang="en-US" sz="1400" dirty="0"/>
              <a:t>/</a:t>
            </a:r>
            <a:r>
              <a:rPr lang="en-US" sz="1400" dirty="0" err="1"/>
              <a:t>wgbh</a:t>
            </a:r>
            <a:r>
              <a:rPr lang="en-US" sz="1400" dirty="0"/>
              <a:t>/nova/</a:t>
            </a:r>
            <a:r>
              <a:rPr lang="en-US" sz="1400" dirty="0" err="1"/>
              <a:t>sciencenow</a:t>
            </a:r>
            <a:r>
              <a:rPr lang="en-US" sz="1400" dirty="0"/>
              <a:t>/0301/03-for-01.html</a:t>
            </a:r>
          </a:p>
        </p:txBody>
      </p:sp>
      <p:pic>
        <p:nvPicPr>
          <p:cNvPr id="4" name="Picture 3" descr="fakeorreal?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83" y="2614145"/>
            <a:ext cx="4332686" cy="39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83ADA-897D-9447-B3F4-B3880232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Fakes on 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93EA6-494D-084F-AF83-ACFA0587C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 are some of the more famous fakes that went viral on social media.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DF4C5-6A30-404F-9221-CF0F0064B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18" y="2700483"/>
            <a:ext cx="2667709" cy="1737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35E94-18F4-844B-8377-52F688120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93" y="2700483"/>
            <a:ext cx="2539040" cy="1737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BF538A-8772-4745-9008-C812E6440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99" y="2700482"/>
            <a:ext cx="2521208" cy="1737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C5D2D6-2210-444B-9D90-9ED0C5308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64" y="4739805"/>
            <a:ext cx="2125457" cy="1909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A6745-2759-4247-9E95-D0AF48ADA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40" y="4714990"/>
            <a:ext cx="2041659" cy="192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Ethical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 this manipulation of the image? Yes.</a:t>
            </a:r>
          </a:p>
          <a:p>
            <a:pPr marL="0" indent="0">
              <a:buNone/>
            </a:pPr>
            <a:r>
              <a:rPr lang="en-US" dirty="0"/>
              <a:t>But it is passive manipulation: we are cropping and choosing angles, but we are not controlling the action of a scene.</a:t>
            </a:r>
          </a:p>
          <a:p>
            <a:pPr marL="0" indent="0">
              <a:buNone/>
            </a:pPr>
            <a:r>
              <a:rPr lang="en-US" dirty="0"/>
              <a:t>But what if you need to take a photo that’s not part of a news story, or not even journalism? </a:t>
            </a:r>
          </a:p>
          <a:p>
            <a:pPr marL="0" indent="0">
              <a:buNone/>
            </a:pPr>
            <a:r>
              <a:rPr lang="en-US" dirty="0"/>
              <a:t>Then we move into the area of controlled, or manipulated images.</a:t>
            </a:r>
          </a:p>
        </p:txBody>
      </p:sp>
    </p:spTree>
    <p:extLst>
      <p:ext uri="{BB962C8B-B14F-4D97-AF65-F5344CB8AC3E}">
        <p14:creationId xmlns:p14="http://schemas.microsoft.com/office/powerpoint/2010/main" val="9879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Controlled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provide manipulated images for a feature story. That is, a non-news event.</a:t>
            </a:r>
          </a:p>
          <a:p>
            <a:r>
              <a:rPr lang="en-US" dirty="0"/>
              <a:t>This is distortion for an illustration (the “egghead” professor).</a:t>
            </a:r>
          </a:p>
        </p:txBody>
      </p:sp>
      <p:pic>
        <p:nvPicPr>
          <p:cNvPr id="4" name="Picture 3" descr="egghea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73" y="3320075"/>
            <a:ext cx="2430375" cy="31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ways to manipulate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Subject manipulation.</a:t>
            </a:r>
          </a:p>
          <a:p>
            <a:r>
              <a:rPr lang="en-US"/>
              <a:t>Scene manipulation.</a:t>
            </a:r>
          </a:p>
          <a:p>
            <a:r>
              <a:rPr lang="en-US"/>
              <a:t>Or both.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54" y="2882915"/>
            <a:ext cx="4875397" cy="364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Subject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172164" cy="434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control your subject by asking that person to do something.</a:t>
            </a:r>
          </a:p>
          <a:p>
            <a:r>
              <a:rPr lang="en-US" dirty="0"/>
              <a:t>The control may be casual: “Just walk down the street as you usually do and I’ll take your picture.”</a:t>
            </a:r>
          </a:p>
          <a:p>
            <a:r>
              <a:rPr lang="en-US" dirty="0"/>
              <a:t>Or the control may be more formal: “Sit here, straight back, lift food with fork, turn my way, look toward the camera.”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BBF58-B647-324E-807B-3D439ED43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9" y="1691384"/>
            <a:ext cx="3118416" cy="41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Scene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711" y="1600201"/>
            <a:ext cx="7259085" cy="4343400"/>
          </a:xfrm>
        </p:spPr>
        <p:txBody>
          <a:bodyPr/>
          <a:lstStyle/>
          <a:p>
            <a:r>
              <a:rPr lang="en-US" dirty="0"/>
              <a:t>You control the environment, including the background, objects and people in the scene, lighting of the scene. </a:t>
            </a:r>
          </a:p>
          <a:p>
            <a:r>
              <a:rPr lang="en-US" dirty="0"/>
              <a:t>You may add an hat or purse for color, or an interesting background object to give context.</a:t>
            </a:r>
          </a:p>
          <a:p>
            <a:r>
              <a:rPr lang="en-US" dirty="0"/>
              <a:t>You move things around.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E0523-57C9-7B4C-BDB2-9CB511983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14" y="3916042"/>
            <a:ext cx="3922709" cy="283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Illustrations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you control the subject or environment, you create a </a:t>
            </a:r>
            <a:r>
              <a:rPr lang="en-US" b="1" dirty="0"/>
              <a:t>photo illustration</a:t>
            </a:r>
            <a:r>
              <a:rPr lang="en-US" dirty="0"/>
              <a:t>. That is, a photo to show a story, advertising or public relations concept.</a:t>
            </a:r>
          </a:p>
          <a:p>
            <a:r>
              <a:rPr lang="en-US" dirty="0"/>
              <a:t>This does not mean the subject is formally posed. But it could. </a:t>
            </a:r>
          </a:p>
          <a:p>
            <a:r>
              <a:rPr lang="en-US" dirty="0"/>
              <a:t>Within this idea we can make three separations: </a:t>
            </a:r>
            <a:r>
              <a:rPr lang="en-US" b="1" dirty="0"/>
              <a:t>editorial photography, public relations photography and advertising photography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20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299</TotalTime>
  <Words>1169</Words>
  <Application>Microsoft Macintosh PowerPoint</Application>
  <PresentationFormat>On-screen Show (4:3)</PresentationFormat>
  <Paragraphs>117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News Gothic MT</vt:lpstr>
      <vt:lpstr>Wingdings 2</vt:lpstr>
      <vt:lpstr>Breeze</vt:lpstr>
      <vt:lpstr>Manipulated photography</vt:lpstr>
      <vt:lpstr>Ethical beginnings</vt:lpstr>
      <vt:lpstr>Ethical control</vt:lpstr>
      <vt:lpstr>Ethical control</vt:lpstr>
      <vt:lpstr>Controlled images</vt:lpstr>
      <vt:lpstr>Two ways to manipulate</vt:lpstr>
      <vt:lpstr>Subject manipulation</vt:lpstr>
      <vt:lpstr>Scene manipulation</vt:lpstr>
      <vt:lpstr>Illustrations</vt:lpstr>
      <vt:lpstr>Editorial illustrations</vt:lpstr>
      <vt:lpstr>Portraits</vt:lpstr>
      <vt:lpstr>Portraits</vt:lpstr>
      <vt:lpstr>Lighting manipulation</vt:lpstr>
      <vt:lpstr>Lighting manipulation</vt:lpstr>
      <vt:lpstr>Manipulated portraits</vt:lpstr>
      <vt:lpstr>Food and travel</vt:lpstr>
      <vt:lpstr>Public relations</vt:lpstr>
      <vt:lpstr>Public relations</vt:lpstr>
      <vt:lpstr>Advertising</vt:lpstr>
      <vt:lpstr>Advertising photography</vt:lpstr>
      <vt:lpstr>Control of advertising</vt:lpstr>
      <vt:lpstr>Boundaries</vt:lpstr>
      <vt:lpstr>Good taste</vt:lpstr>
      <vt:lpstr>Everyday manipulation</vt:lpstr>
      <vt:lpstr>Manipulated?</vt:lpstr>
      <vt:lpstr>Manipulated?</vt:lpstr>
      <vt:lpstr>Manipulated?</vt:lpstr>
      <vt:lpstr>Manipulated?</vt:lpstr>
      <vt:lpstr>Manipulated?</vt:lpstr>
      <vt:lpstr>Real or fake?</vt:lpstr>
      <vt:lpstr>Real or fake?</vt:lpstr>
      <vt:lpstr>Real or fake?</vt:lpstr>
      <vt:lpstr>Real or fake?</vt:lpstr>
      <vt:lpstr>Real or fake?</vt:lpstr>
      <vt:lpstr>Real or fake?</vt:lpstr>
      <vt:lpstr>Fake! But why?</vt:lpstr>
      <vt:lpstr>Fake</vt:lpstr>
      <vt:lpstr>Manipulation</vt:lpstr>
      <vt:lpstr>Fakes on social media</vt:lpstr>
    </vt:vector>
  </TitlesOfParts>
  <Company>NDSU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Manipulated photography</dc:title>
  <dc:creator>Ross Collins</dc:creator>
  <cp:lastModifiedBy>Ross Collins</cp:lastModifiedBy>
  <cp:revision>54</cp:revision>
  <dcterms:created xsi:type="dcterms:W3CDTF">2012-04-02T15:07:48Z</dcterms:created>
  <dcterms:modified xsi:type="dcterms:W3CDTF">2019-05-02T19:41:47Z</dcterms:modified>
</cp:coreProperties>
</file>