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80" r:id="rId24"/>
    <p:sldId id="281" r:id="rId25"/>
    <p:sldId id="282"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September 6,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6C3AA4-67BE-44F7-809A-3582401494AF}" type="datetime4">
              <a:rPr lang="en-US" smtClean="0"/>
              <a:pPr/>
              <a:t>September 6,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72EEB-1769-4776-AD69-E7C1260563EB}" type="datetime4">
              <a:rPr lang="en-US" smtClean="0"/>
              <a:pPr/>
              <a:t>September 6,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September 6,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September 6,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September 6,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September 6, 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FB012D-77A1-44B0-BB26-329BA1EE55C9}" type="datetime4">
              <a:rPr lang="en-US" smtClean="0"/>
              <a:pPr/>
              <a:t>September 6, 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September 6, 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September 6, 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September 6,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September 6, 2019</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Writing criticism</a:t>
            </a:r>
          </a:p>
        </p:txBody>
      </p:sp>
      <p:sp>
        <p:nvSpPr>
          <p:cNvPr id="3" name="Subtitle 2"/>
          <p:cNvSpPr>
            <a:spLocks noGrp="1"/>
          </p:cNvSpPr>
          <p:nvPr>
            <p:ph type="subTitle" idx="1"/>
          </p:nvPr>
        </p:nvSpPr>
        <p:spPr/>
        <p:txBody>
          <a:bodyPr/>
          <a:lstStyle/>
          <a:p>
            <a:r>
              <a:rPr lang="en-US" dirty="0"/>
              <a:t>Doesn’t everyone want to be a critic?</a:t>
            </a:r>
          </a:p>
        </p:txBody>
      </p:sp>
    </p:spTree>
    <p:extLst>
      <p:ext uri="{BB962C8B-B14F-4D97-AF65-F5344CB8AC3E}">
        <p14:creationId xmlns:p14="http://schemas.microsoft.com/office/powerpoint/2010/main" val="4231341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Critics vs. reviewers</a:t>
            </a:r>
          </a:p>
        </p:txBody>
      </p:sp>
      <p:sp>
        <p:nvSpPr>
          <p:cNvPr id="3" name="Content Placeholder 2"/>
          <p:cNvSpPr>
            <a:spLocks noGrp="1"/>
          </p:cNvSpPr>
          <p:nvPr>
            <p:ph idx="1"/>
          </p:nvPr>
        </p:nvSpPr>
        <p:spPr/>
        <p:txBody>
          <a:bodyPr/>
          <a:lstStyle/>
          <a:p>
            <a:r>
              <a:rPr lang="en-US" dirty="0"/>
              <a:t>Strictly speaking, a critic isn’t the same as a reviewer.</a:t>
            </a:r>
          </a:p>
          <a:p>
            <a:r>
              <a:rPr lang="en-US" dirty="0"/>
              <a:t>A “reviewer” normally writes for a newspaper or popular website, and covers the whole industry. For example, the output of television, or movies, cookbooks, restaurants, etc.</a:t>
            </a:r>
          </a:p>
          <a:p>
            <a:r>
              <a:rPr lang="en-US" dirty="0"/>
              <a:t>The reviewer mostly reports. You are there to represent your readers who want to know.</a:t>
            </a:r>
          </a:p>
        </p:txBody>
      </p:sp>
    </p:spTree>
    <p:extLst>
      <p:ext uri="{BB962C8B-B14F-4D97-AF65-F5344CB8AC3E}">
        <p14:creationId xmlns:p14="http://schemas.microsoft.com/office/powerpoint/2010/main" val="231514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Reviewers</a:t>
            </a:r>
          </a:p>
        </p:txBody>
      </p:sp>
      <p:sp>
        <p:nvSpPr>
          <p:cNvPr id="3" name="Content Placeholder 2"/>
          <p:cNvSpPr>
            <a:spLocks noGrp="1"/>
          </p:cNvSpPr>
          <p:nvPr>
            <p:ph idx="1"/>
          </p:nvPr>
        </p:nvSpPr>
        <p:spPr/>
        <p:txBody>
          <a:bodyPr/>
          <a:lstStyle/>
          <a:p>
            <a:r>
              <a:rPr lang="en-US" dirty="0"/>
              <a:t>It’s up the reviewer to answer questions such as</a:t>
            </a:r>
          </a:p>
          <a:p>
            <a:r>
              <a:rPr lang="en-US" dirty="0"/>
              <a:t>What is the new TV series about?</a:t>
            </a:r>
          </a:p>
          <a:p>
            <a:r>
              <a:rPr lang="en-US" dirty="0"/>
              <a:t>Is the movie okay for kids?</a:t>
            </a:r>
          </a:p>
          <a:p>
            <a:r>
              <a:rPr lang="en-US" dirty="0"/>
              <a:t>Will the website really help me make a better Irish stew? (Always a high priority for me.)</a:t>
            </a:r>
          </a:p>
        </p:txBody>
      </p:sp>
    </p:spTree>
    <p:extLst>
      <p:ext uri="{BB962C8B-B14F-4D97-AF65-F5344CB8AC3E}">
        <p14:creationId xmlns:p14="http://schemas.microsoft.com/office/powerpoint/2010/main" val="3188663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Websites </a:t>
            </a:r>
          </a:p>
        </p:txBody>
      </p:sp>
      <p:sp>
        <p:nvSpPr>
          <p:cNvPr id="3" name="Content Placeholder 2"/>
          <p:cNvSpPr>
            <a:spLocks noGrp="1"/>
          </p:cNvSpPr>
          <p:nvPr>
            <p:ph idx="1"/>
          </p:nvPr>
        </p:nvSpPr>
        <p:spPr/>
        <p:txBody>
          <a:bodyPr/>
          <a:lstStyle/>
          <a:p>
            <a:r>
              <a:rPr lang="en-US" dirty="0"/>
              <a:t>A lot of reviews today are uploaded to websites such as Yelp and </a:t>
            </a:r>
            <a:r>
              <a:rPr lang="en-US" dirty="0" err="1"/>
              <a:t>TripAdvisor</a:t>
            </a:r>
            <a:r>
              <a:rPr lang="en-US" dirty="0"/>
              <a:t>.</a:t>
            </a:r>
          </a:p>
          <a:p>
            <a:r>
              <a:rPr lang="en-US" dirty="0"/>
              <a:t>Local reviewers and reviews of local plays or shows, however, are less likely to be found on these sites.</a:t>
            </a:r>
          </a:p>
          <a:p>
            <a:r>
              <a:rPr lang="en-US" dirty="0"/>
              <a:t>In all cases, though, you have to think about what </a:t>
            </a:r>
            <a:r>
              <a:rPr lang="en-US" i="1" dirty="0"/>
              <a:t>you</a:t>
            </a:r>
            <a:r>
              <a:rPr lang="en-US" dirty="0"/>
              <a:t> would want to know if you were planning to attend or spend money for these things.</a:t>
            </a:r>
          </a:p>
        </p:txBody>
      </p:sp>
    </p:spTree>
    <p:extLst>
      <p:ext uri="{BB962C8B-B14F-4D97-AF65-F5344CB8AC3E}">
        <p14:creationId xmlns:p14="http://schemas.microsoft.com/office/powerpoint/2010/main" val="4046487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Critics</a:t>
            </a:r>
          </a:p>
        </p:txBody>
      </p:sp>
      <p:sp>
        <p:nvSpPr>
          <p:cNvPr id="3" name="Content Placeholder 2"/>
          <p:cNvSpPr>
            <a:spLocks noGrp="1"/>
          </p:cNvSpPr>
          <p:nvPr>
            <p:ph idx="1"/>
          </p:nvPr>
        </p:nvSpPr>
        <p:spPr/>
        <p:txBody>
          <a:bodyPr/>
          <a:lstStyle/>
          <a:p>
            <a:r>
              <a:rPr lang="en-US" dirty="0"/>
              <a:t>A critic does have quite a bit in common with a reviewer. But a critic usually writes a longer and more sophisticated commentary.</a:t>
            </a:r>
          </a:p>
          <a:p>
            <a:r>
              <a:rPr lang="en-US" dirty="0"/>
              <a:t>While critics and reviewers certainly need to be fair, probably they should at least like what they are reviewing. If, for example, you really don’t like art shows, probably you’re not the best person to review them.</a:t>
            </a:r>
          </a:p>
          <a:p>
            <a:r>
              <a:rPr lang="en-US" dirty="0"/>
              <a:t>Try to go to the event hoping you are going to like it, wanting to like it, instead of going under the presumption that you’re going to hate everything.</a:t>
            </a:r>
          </a:p>
          <a:p>
            <a:r>
              <a:rPr lang="en-US" dirty="0"/>
              <a:t>People who always write angry and negative reviews get tiring quickly. We don’t really like constant whiners.</a:t>
            </a:r>
          </a:p>
        </p:txBody>
      </p:sp>
    </p:spTree>
    <p:extLst>
      <p:ext uri="{BB962C8B-B14F-4D97-AF65-F5344CB8AC3E}">
        <p14:creationId xmlns:p14="http://schemas.microsoft.com/office/powerpoint/2010/main" val="3786259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Describing the plot</a:t>
            </a:r>
          </a:p>
        </p:txBody>
      </p:sp>
      <p:sp>
        <p:nvSpPr>
          <p:cNvPr id="3" name="Content Placeholder 2"/>
          <p:cNvSpPr>
            <a:spLocks noGrp="1"/>
          </p:cNvSpPr>
          <p:nvPr>
            <p:ph idx="1"/>
          </p:nvPr>
        </p:nvSpPr>
        <p:spPr/>
        <p:txBody>
          <a:bodyPr/>
          <a:lstStyle/>
          <a:p>
            <a:r>
              <a:rPr lang="en-US" dirty="0"/>
              <a:t>Perhaps it should be obvious that if you do a review of a movie or book, don’t give away too much of the plot.</a:t>
            </a:r>
          </a:p>
          <a:p>
            <a:r>
              <a:rPr lang="en-US" dirty="0"/>
              <a:t>Even if you include a “spoiler alert,” you still hurt the enjoyment of someone else who may want to see or read the work.</a:t>
            </a:r>
          </a:p>
        </p:txBody>
      </p:sp>
    </p:spTree>
    <p:extLst>
      <p:ext uri="{BB962C8B-B14F-4D97-AF65-F5344CB8AC3E}">
        <p14:creationId xmlns:p14="http://schemas.microsoft.com/office/powerpoint/2010/main" val="3177247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Plot</a:t>
            </a:r>
          </a:p>
        </p:txBody>
      </p:sp>
      <p:sp>
        <p:nvSpPr>
          <p:cNvPr id="3" name="Content Placeholder 2"/>
          <p:cNvSpPr>
            <a:spLocks noGrp="1"/>
          </p:cNvSpPr>
          <p:nvPr>
            <p:ph idx="1"/>
          </p:nvPr>
        </p:nvSpPr>
        <p:spPr/>
        <p:txBody>
          <a:bodyPr/>
          <a:lstStyle/>
          <a:p>
            <a:r>
              <a:rPr lang="en-US" dirty="0"/>
              <a:t>For example, you can say just a sentence or two, such as:</a:t>
            </a:r>
          </a:p>
          <a:p>
            <a:r>
              <a:rPr lang="en-US" dirty="0"/>
              <a:t>“This movie is about a normal family man who turns assassin to avenge the murder of his wife and daughter during a bus takeover by armed terrorists.”</a:t>
            </a:r>
          </a:p>
          <a:p>
            <a:r>
              <a:rPr lang="en-US" dirty="0"/>
              <a:t>Now I for one do not want to see any more violent movies about avenging dads. But you might. So while spoil it by including all the plot twists and even a surprise ending?</a:t>
            </a:r>
          </a:p>
        </p:txBody>
      </p:sp>
    </p:spTree>
    <p:extLst>
      <p:ext uri="{BB962C8B-B14F-4D97-AF65-F5344CB8AC3E}">
        <p14:creationId xmlns:p14="http://schemas.microsoft.com/office/powerpoint/2010/main" val="3287659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Detail</a:t>
            </a:r>
          </a:p>
        </p:txBody>
      </p:sp>
      <p:sp>
        <p:nvSpPr>
          <p:cNvPr id="3" name="Content Placeholder 2"/>
          <p:cNvSpPr>
            <a:spLocks noGrp="1"/>
          </p:cNvSpPr>
          <p:nvPr>
            <p:ph idx="1"/>
          </p:nvPr>
        </p:nvSpPr>
        <p:spPr/>
        <p:txBody>
          <a:bodyPr/>
          <a:lstStyle/>
          <a:p>
            <a:r>
              <a:rPr lang="en-US" dirty="0"/>
              <a:t>We already know (or should!) about avoiding generalities, from travel writing to memoirs. Be specific!</a:t>
            </a:r>
          </a:p>
          <a:p>
            <a:r>
              <a:rPr lang="en-US" dirty="0"/>
              <a:t>We also try to avoid generalities in criticism and reviews.</a:t>
            </a:r>
          </a:p>
        </p:txBody>
      </p:sp>
    </p:spTree>
    <p:extLst>
      <p:ext uri="{BB962C8B-B14F-4D97-AF65-F5344CB8AC3E}">
        <p14:creationId xmlns:p14="http://schemas.microsoft.com/office/powerpoint/2010/main" val="4045152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specific</a:t>
            </a:r>
          </a:p>
        </p:txBody>
      </p:sp>
      <p:sp>
        <p:nvSpPr>
          <p:cNvPr id="3" name="Content Placeholder 2"/>
          <p:cNvSpPr>
            <a:spLocks noGrp="1"/>
          </p:cNvSpPr>
          <p:nvPr>
            <p:ph idx="1"/>
          </p:nvPr>
        </p:nvSpPr>
        <p:spPr/>
        <p:txBody>
          <a:bodyPr/>
          <a:lstStyle/>
          <a:p>
            <a:r>
              <a:rPr lang="en-US" dirty="0"/>
              <a:t>For example, you can write, “The television show is always intriguing.”</a:t>
            </a:r>
          </a:p>
          <a:p>
            <a:r>
              <a:rPr lang="en-US" dirty="0"/>
              <a:t>But how is it intriguing? Maybe the reader finds different things intriguing. Cite some examples.</a:t>
            </a:r>
          </a:p>
          <a:p>
            <a:r>
              <a:rPr lang="en-US" dirty="0"/>
              <a:t>Roger Ebert, reviewing the 1996 movie “Fargo,” called it “one of the best films I’ve ever seen.” What does he mean, specifically, though? Example from the review:</a:t>
            </a:r>
          </a:p>
          <a:p>
            <a:pPr lvl="1"/>
            <a:r>
              <a:rPr lang="en-US" dirty="0"/>
              <a:t>Small roles seem bigger because they're so well written and observed. Kristin </a:t>
            </a:r>
            <a:r>
              <a:rPr lang="en-US" dirty="0" err="1"/>
              <a:t>Rudrud</a:t>
            </a:r>
            <a:r>
              <a:rPr lang="en-US" dirty="0"/>
              <a:t> has few scenes as Jerry's wife, but creates a character out of them, always chopping or stirring something furiously in the kitchen. Their teenage son, who excuses himself from the table to go to McDonald's, helps establish the film's milieu with a bedroom that has a poster on its wall for the Accordion King.</a:t>
            </a:r>
          </a:p>
        </p:txBody>
      </p:sp>
    </p:spTree>
    <p:extLst>
      <p:ext uri="{BB962C8B-B14F-4D97-AF65-F5344CB8AC3E}">
        <p14:creationId xmlns:p14="http://schemas.microsoft.com/office/powerpoint/2010/main" val="46879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readers find the adjective</a:t>
            </a:r>
          </a:p>
        </p:txBody>
      </p:sp>
      <p:sp>
        <p:nvSpPr>
          <p:cNvPr id="3" name="Content Placeholder 2"/>
          <p:cNvSpPr>
            <a:spLocks noGrp="1"/>
          </p:cNvSpPr>
          <p:nvPr>
            <p:ph idx="1"/>
          </p:nvPr>
        </p:nvSpPr>
        <p:spPr/>
        <p:txBody>
          <a:bodyPr/>
          <a:lstStyle/>
          <a:p>
            <a:r>
              <a:rPr lang="en-US" dirty="0"/>
              <a:t>So avoid saying the play is “clunky or sluggish,” that the art show is “bland and trite,” or that the writer’s style is “striking and unusual.” </a:t>
            </a:r>
          </a:p>
          <a:p>
            <a:r>
              <a:rPr lang="en-US" dirty="0"/>
              <a:t>Instead, describe the lighting, the movements, the art works or the phrases that led you to the conclusion. And then let the reader make the conclusion.</a:t>
            </a:r>
          </a:p>
          <a:p>
            <a:r>
              <a:rPr lang="en-US" dirty="0"/>
              <a:t>Try to describe what you saw and heard so the reader can do the same.</a:t>
            </a:r>
          </a:p>
        </p:txBody>
      </p:sp>
    </p:spTree>
    <p:extLst>
      <p:ext uri="{BB962C8B-B14F-4D97-AF65-F5344CB8AC3E}">
        <p14:creationId xmlns:p14="http://schemas.microsoft.com/office/powerpoint/2010/main" val="3472041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Avoid superlatives</a:t>
            </a:r>
          </a:p>
        </p:txBody>
      </p:sp>
      <p:sp>
        <p:nvSpPr>
          <p:cNvPr id="3" name="Content Placeholder 2"/>
          <p:cNvSpPr>
            <a:spLocks noGrp="1"/>
          </p:cNvSpPr>
          <p:nvPr>
            <p:ph idx="1"/>
          </p:nvPr>
        </p:nvSpPr>
        <p:spPr/>
        <p:txBody>
          <a:bodyPr/>
          <a:lstStyle/>
          <a:p>
            <a:r>
              <a:rPr lang="en-US" dirty="0"/>
              <a:t>Avoid staid superlatives such as </a:t>
            </a:r>
          </a:p>
          <a:p>
            <a:r>
              <a:rPr lang="en-US" dirty="0"/>
              <a:t>Awesome! </a:t>
            </a:r>
          </a:p>
          <a:p>
            <a:r>
              <a:rPr lang="en-US" dirty="0"/>
              <a:t>Fantastic!</a:t>
            </a:r>
          </a:p>
          <a:p>
            <a:r>
              <a:rPr lang="en-US" dirty="0"/>
              <a:t> Stunning! </a:t>
            </a:r>
          </a:p>
          <a:p>
            <a:r>
              <a:rPr lang="en-US" dirty="0"/>
              <a:t>Great! </a:t>
            </a:r>
          </a:p>
          <a:p>
            <a:r>
              <a:rPr lang="en-US" dirty="0"/>
              <a:t>Amazing!</a:t>
            </a:r>
          </a:p>
          <a:p>
            <a:r>
              <a:rPr lang="en-US" dirty="0" err="1"/>
              <a:t>Etc</a:t>
            </a:r>
            <a:r>
              <a:rPr lang="en-US" dirty="0"/>
              <a:t>!</a:t>
            </a:r>
          </a:p>
        </p:txBody>
      </p:sp>
    </p:spTree>
    <p:extLst>
      <p:ext uri="{BB962C8B-B14F-4D97-AF65-F5344CB8AC3E}">
        <p14:creationId xmlns:p14="http://schemas.microsoft.com/office/powerpoint/2010/main" val="3160224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coveted reviewer</a:t>
            </a:r>
          </a:p>
        </p:txBody>
      </p:sp>
      <p:sp>
        <p:nvSpPr>
          <p:cNvPr id="3" name="Content Placeholder 2"/>
          <p:cNvSpPr>
            <a:spLocks noGrp="1"/>
          </p:cNvSpPr>
          <p:nvPr>
            <p:ph idx="1"/>
          </p:nvPr>
        </p:nvSpPr>
        <p:spPr/>
        <p:txBody>
          <a:bodyPr/>
          <a:lstStyle/>
          <a:p>
            <a:r>
              <a:rPr lang="en-US" dirty="0"/>
              <a:t>We all have opinions about the last play we saw, or the concert, the game or the art show. </a:t>
            </a:r>
          </a:p>
          <a:p>
            <a:r>
              <a:rPr lang="en-US" dirty="0"/>
              <a:t>Usually the only way we can make our opinions known is to that small group of friends on Facebook or followers on Twitter.</a:t>
            </a:r>
          </a:p>
        </p:txBody>
      </p:sp>
    </p:spTree>
    <p:extLst>
      <p:ext uri="{BB962C8B-B14F-4D97-AF65-F5344CB8AC3E}">
        <p14:creationId xmlns:p14="http://schemas.microsoft.com/office/powerpoint/2010/main" val="884211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on criticism</a:t>
            </a:r>
          </a:p>
        </p:txBody>
      </p:sp>
      <p:sp>
        <p:nvSpPr>
          <p:cNvPr id="3" name="Content Placeholder 2"/>
          <p:cNvSpPr>
            <a:spLocks noGrp="1"/>
          </p:cNvSpPr>
          <p:nvPr>
            <p:ph idx="1"/>
          </p:nvPr>
        </p:nvSpPr>
        <p:spPr/>
        <p:txBody>
          <a:bodyPr/>
          <a:lstStyle/>
          <a:p>
            <a:r>
              <a:rPr lang="en-US" dirty="0"/>
              <a:t>Criticism is longer and more serious than review.</a:t>
            </a:r>
          </a:p>
          <a:p>
            <a:r>
              <a:rPr lang="en-US" dirty="0"/>
              <a:t>The critic tries to evaluate the work as an intellectual exercise.</a:t>
            </a:r>
          </a:p>
          <a:p>
            <a:r>
              <a:rPr lang="en-US" dirty="0"/>
              <a:t>He or she tries to place it in the context of what has been done before, or what the artist has done before.</a:t>
            </a:r>
          </a:p>
          <a:p>
            <a:r>
              <a:rPr lang="en-US" dirty="0"/>
              <a:t>Often the critic is more of a scholar than a journalist—or sees herself or himself more that way. </a:t>
            </a:r>
          </a:p>
        </p:txBody>
      </p:sp>
    </p:spTree>
    <p:extLst>
      <p:ext uri="{BB962C8B-B14F-4D97-AF65-F5344CB8AC3E}">
        <p14:creationId xmlns:p14="http://schemas.microsoft.com/office/powerpoint/2010/main" val="1431485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critic’s background</a:t>
            </a:r>
          </a:p>
        </p:txBody>
      </p:sp>
      <p:sp>
        <p:nvSpPr>
          <p:cNvPr id="3" name="Content Placeholder 2"/>
          <p:cNvSpPr>
            <a:spLocks noGrp="1"/>
          </p:cNvSpPr>
          <p:nvPr>
            <p:ph idx="1"/>
          </p:nvPr>
        </p:nvSpPr>
        <p:spPr/>
        <p:txBody>
          <a:bodyPr/>
          <a:lstStyle/>
          <a:p>
            <a:r>
              <a:rPr lang="en-US" dirty="0"/>
              <a:t>Reviewers, of course, may be knowledgeable about the genre. But critics prepare themselves by becoming true experts.</a:t>
            </a:r>
          </a:p>
          <a:p>
            <a:r>
              <a:rPr lang="en-US" dirty="0"/>
              <a:t>If you want to be an art critic, see every possible work of art. </a:t>
            </a:r>
          </a:p>
          <a:p>
            <a:r>
              <a:rPr lang="en-US" dirty="0"/>
              <a:t>Study art history.</a:t>
            </a:r>
          </a:p>
          <a:p>
            <a:r>
              <a:rPr lang="en-US" dirty="0"/>
              <a:t>Learn the art media.</a:t>
            </a:r>
          </a:p>
          <a:p>
            <a:r>
              <a:rPr lang="en-US" dirty="0"/>
              <a:t>Know the classics.</a:t>
            </a:r>
          </a:p>
          <a:p>
            <a:r>
              <a:rPr lang="en-US" dirty="0"/>
              <a:t>Know your </a:t>
            </a:r>
            <a:r>
              <a:rPr lang="en-US" dirty="0" err="1"/>
              <a:t>Klees</a:t>
            </a:r>
            <a:r>
              <a:rPr lang="en-US" dirty="0"/>
              <a:t> from your </a:t>
            </a:r>
            <a:r>
              <a:rPr lang="en-US" dirty="0" err="1"/>
              <a:t>Calders</a:t>
            </a:r>
            <a:r>
              <a:rPr lang="en-US" dirty="0"/>
              <a:t>, and understand what each meant to the patrons of their era, and why they were significant.</a:t>
            </a:r>
          </a:p>
        </p:txBody>
      </p:sp>
    </p:spTree>
    <p:extLst>
      <p:ext uri="{BB962C8B-B14F-4D97-AF65-F5344CB8AC3E}">
        <p14:creationId xmlns:p14="http://schemas.microsoft.com/office/powerpoint/2010/main" val="19913853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the good</a:t>
            </a:r>
          </a:p>
        </p:txBody>
      </p:sp>
      <p:sp>
        <p:nvSpPr>
          <p:cNvPr id="3" name="Content Placeholder 2"/>
          <p:cNvSpPr>
            <a:spLocks noGrp="1"/>
          </p:cNvSpPr>
          <p:nvPr>
            <p:ph idx="1"/>
          </p:nvPr>
        </p:nvSpPr>
        <p:spPr/>
        <p:txBody>
          <a:bodyPr/>
          <a:lstStyle/>
          <a:p>
            <a:r>
              <a:rPr lang="en-US" dirty="0"/>
              <a:t>Only by knowing about the art world can you recognize talent, understand its influence, and predict its future.</a:t>
            </a:r>
          </a:p>
          <a:p>
            <a:r>
              <a:rPr lang="en-US" dirty="0"/>
              <a:t>This goes for any kind of critic. You really can’t do a reasonable job criticizing Martin Scorsese’s new movie unless you know his entire body of works. If you don’t, you really aren’t of much use to the serious movie buff.</a:t>
            </a:r>
          </a:p>
          <a:p>
            <a:r>
              <a:rPr lang="en-US" dirty="0"/>
              <a:t>If rock-and-roll is your area, you need to know the era from Elvis to Pink, and have listened to most of it.</a:t>
            </a:r>
          </a:p>
          <a:p>
            <a:r>
              <a:rPr lang="en-US" dirty="0"/>
              <a:t>Clearly you are aiming for a more knowledgeable group of readers, and you don’t want to waste their time.</a:t>
            </a:r>
          </a:p>
        </p:txBody>
      </p:sp>
    </p:spTree>
    <p:extLst>
      <p:ext uri="{BB962C8B-B14F-4D97-AF65-F5344CB8AC3E}">
        <p14:creationId xmlns:p14="http://schemas.microsoft.com/office/powerpoint/2010/main" val="4001155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 for debate</a:t>
            </a:r>
          </a:p>
        </p:txBody>
      </p:sp>
      <p:sp>
        <p:nvSpPr>
          <p:cNvPr id="3" name="Content Placeholder 2"/>
          <p:cNvSpPr>
            <a:spLocks noGrp="1"/>
          </p:cNvSpPr>
          <p:nvPr>
            <p:ph idx="1"/>
          </p:nvPr>
        </p:nvSpPr>
        <p:spPr/>
        <p:txBody>
          <a:bodyPr/>
          <a:lstStyle/>
          <a:p>
            <a:r>
              <a:rPr lang="en-US" dirty="0"/>
              <a:t>Critics often try to encourage readers to rethink their presumptions, to identify their prejudices and take another look. </a:t>
            </a:r>
          </a:p>
          <a:p>
            <a:r>
              <a:rPr lang="en-US" dirty="0"/>
              <a:t>Your writers may disagree with you, but they know you have as much knowledge of the genre as they do, and they’ll enjoy the debate.</a:t>
            </a:r>
          </a:p>
        </p:txBody>
      </p:sp>
    </p:spTree>
    <p:extLst>
      <p:ext uri="{BB962C8B-B14F-4D97-AF65-F5344CB8AC3E}">
        <p14:creationId xmlns:p14="http://schemas.microsoft.com/office/powerpoint/2010/main" val="1394491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Critics and sophistication</a:t>
            </a:r>
          </a:p>
        </p:txBody>
      </p:sp>
      <p:sp>
        <p:nvSpPr>
          <p:cNvPr id="3" name="Content Placeholder 2"/>
          <p:cNvSpPr>
            <a:spLocks noGrp="1"/>
          </p:cNvSpPr>
          <p:nvPr>
            <p:ph idx="1"/>
          </p:nvPr>
        </p:nvSpPr>
        <p:spPr/>
        <p:txBody>
          <a:bodyPr/>
          <a:lstStyle/>
          <a:p>
            <a:r>
              <a:rPr lang="en-US" dirty="0"/>
              <a:t>Good critics try to be sophisticated for their readers, but not so opaque that non-specialists can’t follow them. Here’s a review of Toscanini:</a:t>
            </a:r>
          </a:p>
          <a:p>
            <a:pPr lvl="1"/>
            <a:r>
              <a:rPr lang="en-US" dirty="0"/>
              <a:t>It is extraordinary how little musicians discuss among themselves. Toscanini’s rightness or wrongness about matters of speed and rhythm and the tonal amenities. Like other musicians, he is frequently apt about these and as frequently in error. What seems to be more important is his unvarying ability to put over a piece. He quite shamelessly whips up the tempo and sacrifices clarity and ignores a basic rhythm, just making the music, like his baton, go round and round, if he find his audience’s attention tending to waver. No piece has to mean anything specific; every piece has to provoke from its hearers a spontaneous vote of acceptance. That is what I call the “wow technique.” (Virgil Thomson)</a:t>
            </a:r>
          </a:p>
          <a:p>
            <a:pPr marL="0" lvl="1" indent="0">
              <a:buNone/>
            </a:pPr>
            <a:r>
              <a:rPr lang="en-US" dirty="0"/>
              <a:t>Obviously Thomson doesn’t worship Toscanini, but tries to capture the essence of what made him great.</a:t>
            </a:r>
          </a:p>
        </p:txBody>
      </p:sp>
    </p:spTree>
    <p:extLst>
      <p:ext uri="{BB962C8B-B14F-4D97-AF65-F5344CB8AC3E}">
        <p14:creationId xmlns:p14="http://schemas.microsoft.com/office/powerpoint/2010/main" val="1894119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opinion</a:t>
            </a:r>
          </a:p>
        </p:txBody>
      </p:sp>
      <p:sp>
        <p:nvSpPr>
          <p:cNvPr id="3" name="Content Placeholder 2"/>
          <p:cNvSpPr>
            <a:spLocks noGrp="1"/>
          </p:cNvSpPr>
          <p:nvPr>
            <p:ph idx="1"/>
          </p:nvPr>
        </p:nvSpPr>
        <p:spPr/>
        <p:txBody>
          <a:bodyPr/>
          <a:lstStyle/>
          <a:p>
            <a:r>
              <a:rPr lang="en-US" dirty="0"/>
              <a:t>All criticism, from the review to the scholarly observation, has as its base someone’s personal opinion.</a:t>
            </a:r>
          </a:p>
          <a:p>
            <a:r>
              <a:rPr lang="en-US" dirty="0"/>
              <a:t>Express your opinion clearly. Avoid writing prevarications:</a:t>
            </a:r>
          </a:p>
          <a:p>
            <a:pPr lvl="1"/>
            <a:r>
              <a:rPr lang="en-US" dirty="0"/>
              <a:t>Some may disagree with me, but in my opinion </a:t>
            </a:r>
            <a:r>
              <a:rPr lang="en-US" i="1" dirty="0"/>
              <a:t>Mad Men </a:t>
            </a:r>
            <a:r>
              <a:rPr lang="en-US" dirty="0"/>
              <a:t>is one of the most important television programs of the last decade or two, if not the most important.</a:t>
            </a:r>
          </a:p>
          <a:p>
            <a:r>
              <a:rPr lang="en-US" dirty="0"/>
              <a:t>Why not just go ahead and say</a:t>
            </a:r>
          </a:p>
          <a:p>
            <a:pPr lvl="1"/>
            <a:r>
              <a:rPr lang="en-US" i="1" dirty="0"/>
              <a:t>Mad Men </a:t>
            </a:r>
            <a:r>
              <a:rPr lang="en-US" dirty="0"/>
              <a:t>is the most important television program in the last decade.</a:t>
            </a:r>
          </a:p>
          <a:p>
            <a:r>
              <a:rPr lang="en-US" dirty="0"/>
              <a:t>And then support your opinion with specifics. No need to say “In my opinion.” Of course it’s in your opinion! No need to say “some may disagree,” because some will disagree whether you admit it or not!</a:t>
            </a:r>
          </a:p>
        </p:txBody>
      </p:sp>
    </p:spTree>
    <p:extLst>
      <p:ext uri="{BB962C8B-B14F-4D97-AF65-F5344CB8AC3E}">
        <p14:creationId xmlns:p14="http://schemas.microsoft.com/office/powerpoint/2010/main" val="1370996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a:t>
            </a:r>
          </a:p>
        </p:txBody>
      </p:sp>
      <p:sp>
        <p:nvSpPr>
          <p:cNvPr id="3" name="Content Placeholder 2"/>
          <p:cNvSpPr>
            <a:spLocks noGrp="1"/>
          </p:cNvSpPr>
          <p:nvPr>
            <p:ph idx="1"/>
          </p:nvPr>
        </p:nvSpPr>
        <p:spPr/>
        <p:txBody>
          <a:bodyPr/>
          <a:lstStyle/>
          <a:p>
            <a:r>
              <a:rPr lang="en-US" dirty="0"/>
              <a:t>Write a critique of a cultural event.</a:t>
            </a:r>
          </a:p>
          <a:p>
            <a:r>
              <a:rPr lang="en-US" dirty="0"/>
              <a:t>It may be an art show (on or off campus), a movie, television show, play, concert, or other (non-sports) event.</a:t>
            </a:r>
          </a:p>
          <a:p>
            <a:r>
              <a:rPr lang="en-US" dirty="0"/>
              <a:t>Choose something you know something about (if possible!).</a:t>
            </a:r>
          </a:p>
          <a:p>
            <a:r>
              <a:rPr lang="en-US" dirty="0"/>
              <a:t>Do a little research regarding the genre. Persuade us that you know more about it than most readers.</a:t>
            </a:r>
          </a:p>
          <a:p>
            <a:r>
              <a:rPr lang="en-US" dirty="0"/>
              <a:t>Try to be witty. If your wit is pathetic, however, play it straight.</a:t>
            </a:r>
          </a:p>
          <a:p>
            <a:r>
              <a:rPr lang="en-US" dirty="0"/>
              <a:t>Write an article of about 1,500 words.</a:t>
            </a:r>
          </a:p>
        </p:txBody>
      </p:sp>
    </p:spTree>
    <p:extLst>
      <p:ext uri="{BB962C8B-B14F-4D97-AF65-F5344CB8AC3E}">
        <p14:creationId xmlns:p14="http://schemas.microsoft.com/office/powerpoint/2010/main" val="1108690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Witty</a:t>
            </a:r>
          </a:p>
        </p:txBody>
      </p:sp>
      <p:sp>
        <p:nvSpPr>
          <p:cNvPr id="3" name="Content Placeholder 2"/>
          <p:cNvSpPr>
            <a:spLocks noGrp="1"/>
          </p:cNvSpPr>
          <p:nvPr>
            <p:ph idx="1"/>
          </p:nvPr>
        </p:nvSpPr>
        <p:spPr/>
        <p:txBody>
          <a:bodyPr/>
          <a:lstStyle/>
          <a:p>
            <a:r>
              <a:rPr lang="en-US" dirty="0"/>
              <a:t>Writing reviews gives us the opportunity to be witty. Some of the more famous reviewers are also the more witty reviewers who write clever epigrams.</a:t>
            </a:r>
          </a:p>
          <a:p>
            <a:endParaRPr lang="en-US" dirty="0"/>
          </a:p>
        </p:txBody>
      </p:sp>
    </p:spTree>
    <p:extLst>
      <p:ext uri="{BB962C8B-B14F-4D97-AF65-F5344CB8AC3E}">
        <p14:creationId xmlns:p14="http://schemas.microsoft.com/office/powerpoint/2010/main" val="105849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Epigrams</a:t>
            </a:r>
          </a:p>
        </p:txBody>
      </p:sp>
      <p:sp>
        <p:nvSpPr>
          <p:cNvPr id="3" name="Content Placeholder 2"/>
          <p:cNvSpPr>
            <a:spLocks noGrp="1"/>
          </p:cNvSpPr>
          <p:nvPr>
            <p:ph idx="1"/>
          </p:nvPr>
        </p:nvSpPr>
        <p:spPr/>
        <p:txBody>
          <a:bodyPr/>
          <a:lstStyle/>
          <a:p>
            <a:r>
              <a:rPr lang="en-US" dirty="0"/>
              <a:t>An epigram is a clever saying, a paradox, a concise turn of words.</a:t>
            </a:r>
          </a:p>
          <a:p>
            <a:r>
              <a:rPr lang="en-US" dirty="0"/>
              <a:t>Often they are more memorable and do more to persuade than explanation or reason.</a:t>
            </a:r>
          </a:p>
        </p:txBody>
      </p:sp>
    </p:spTree>
    <p:extLst>
      <p:ext uri="{BB962C8B-B14F-4D97-AF65-F5344CB8AC3E}">
        <p14:creationId xmlns:p14="http://schemas.microsoft.com/office/powerpoint/2010/main" val="907116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Epigrams, aphorisms and clichés</a:t>
            </a:r>
          </a:p>
        </p:txBody>
      </p:sp>
      <p:sp>
        <p:nvSpPr>
          <p:cNvPr id="3" name="Content Placeholder 2"/>
          <p:cNvSpPr>
            <a:spLocks noGrp="1"/>
          </p:cNvSpPr>
          <p:nvPr>
            <p:ph idx="1"/>
          </p:nvPr>
        </p:nvSpPr>
        <p:spPr/>
        <p:txBody>
          <a:bodyPr/>
          <a:lstStyle/>
          <a:p>
            <a:r>
              <a:rPr lang="en-US" dirty="0"/>
              <a:t>“She ran the gamut of emotions from A to B.” —Dorothy Parker</a:t>
            </a:r>
          </a:p>
          <a:p>
            <a:r>
              <a:rPr lang="en-US" dirty="0"/>
              <a:t>“It’s déjà vu all over again.” —Yogi Berra.</a:t>
            </a:r>
          </a:p>
          <a:p>
            <a:r>
              <a:rPr lang="en-US" dirty="0"/>
              <a:t>“Through space, one thought kept crossing my mind: every part of this rocket was supplied by the lowest bidder.”—John Glenn</a:t>
            </a:r>
          </a:p>
          <a:p>
            <a:r>
              <a:rPr lang="en-US" dirty="0"/>
              <a:t>“Let us never negotiate out of fear. But let us never fear to negotiate.”—John F. Kennedy</a:t>
            </a:r>
          </a:p>
          <a:p>
            <a:endParaRPr lang="en-US" dirty="0"/>
          </a:p>
        </p:txBody>
      </p:sp>
    </p:spTree>
    <p:extLst>
      <p:ext uri="{BB962C8B-B14F-4D97-AF65-F5344CB8AC3E}">
        <p14:creationId xmlns:p14="http://schemas.microsoft.com/office/powerpoint/2010/main" val="335408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Clichés</a:t>
            </a:r>
          </a:p>
        </p:txBody>
      </p:sp>
      <p:sp>
        <p:nvSpPr>
          <p:cNvPr id="3" name="Content Placeholder 2"/>
          <p:cNvSpPr>
            <a:spLocks noGrp="1"/>
          </p:cNvSpPr>
          <p:nvPr>
            <p:ph idx="1"/>
          </p:nvPr>
        </p:nvSpPr>
        <p:spPr/>
        <p:txBody>
          <a:bodyPr/>
          <a:lstStyle/>
          <a:p>
            <a:r>
              <a:rPr lang="en-US" dirty="0"/>
              <a:t>Some of these are so clever that they’ve been driven into a cliché by repetition:</a:t>
            </a:r>
          </a:p>
          <a:p>
            <a:r>
              <a:rPr lang="en-US" dirty="0"/>
              <a:t>“It is better to light a candle than curse the darkness.”—Eleanor Roosevelt</a:t>
            </a:r>
          </a:p>
          <a:p>
            <a:r>
              <a:rPr lang="en-US" dirty="0"/>
              <a:t>“Give me liberty or give me death.” —Patrick Henry</a:t>
            </a:r>
          </a:p>
          <a:p>
            <a:r>
              <a:rPr lang="en-US" dirty="0"/>
              <a:t>“I have a dream.”—Martin Luther King</a:t>
            </a:r>
          </a:p>
          <a:p>
            <a:endParaRPr lang="en-US" dirty="0"/>
          </a:p>
        </p:txBody>
      </p:sp>
    </p:spTree>
    <p:extLst>
      <p:ext uri="{BB962C8B-B14F-4D97-AF65-F5344CB8AC3E}">
        <p14:creationId xmlns:p14="http://schemas.microsoft.com/office/powerpoint/2010/main" val="830483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Overdoing</a:t>
            </a:r>
          </a:p>
        </p:txBody>
      </p:sp>
      <p:sp>
        <p:nvSpPr>
          <p:cNvPr id="3" name="Content Placeholder 2"/>
          <p:cNvSpPr>
            <a:spLocks noGrp="1"/>
          </p:cNvSpPr>
          <p:nvPr>
            <p:ph idx="1"/>
          </p:nvPr>
        </p:nvSpPr>
        <p:spPr/>
        <p:txBody>
          <a:bodyPr/>
          <a:lstStyle/>
          <a:p>
            <a:r>
              <a:rPr lang="en-US" dirty="0"/>
              <a:t>The problem with making up clever sayings is knowing just how far to reach for the cleverness.</a:t>
            </a:r>
          </a:p>
          <a:p>
            <a:r>
              <a:rPr lang="en-US" dirty="0"/>
              <a:t>“True wit is rare, and a thousand barbed arrows fall at the feet of the archer for every one that flies.” —William Zinsser</a:t>
            </a:r>
          </a:p>
        </p:txBody>
      </p:sp>
    </p:spTree>
    <p:extLst>
      <p:ext uri="{BB962C8B-B14F-4D97-AF65-F5344CB8AC3E}">
        <p14:creationId xmlns:p14="http://schemas.microsoft.com/office/powerpoint/2010/main" val="212732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Serious criticism</a:t>
            </a:r>
          </a:p>
        </p:txBody>
      </p:sp>
      <p:sp>
        <p:nvSpPr>
          <p:cNvPr id="3" name="Content Placeholder 2"/>
          <p:cNvSpPr>
            <a:spLocks noGrp="1"/>
          </p:cNvSpPr>
          <p:nvPr>
            <p:ph idx="1"/>
          </p:nvPr>
        </p:nvSpPr>
        <p:spPr/>
        <p:txBody>
          <a:bodyPr/>
          <a:lstStyle/>
          <a:p>
            <a:r>
              <a:rPr lang="en-US" dirty="0"/>
              <a:t>In any case, in serious criticism sometimes it’s too flip to just throw out clever, and usually critical, epigrams.</a:t>
            </a:r>
          </a:p>
          <a:p>
            <a:r>
              <a:rPr lang="en-US" dirty="0"/>
              <a:t>It’s easier to be clever and critical, actually, than it is to be clever and also try to say something good about the thing you’re reviewing. </a:t>
            </a:r>
          </a:p>
          <a:p>
            <a:r>
              <a:rPr lang="en-US" dirty="0"/>
              <a:t>Sarcastic wit comes easily, maybe way too easily, for many of us, but that doesn’t mean it’s always appropriate.</a:t>
            </a:r>
          </a:p>
        </p:txBody>
      </p:sp>
    </p:spTree>
    <p:extLst>
      <p:ext uri="{BB962C8B-B14F-4D97-AF65-F5344CB8AC3E}">
        <p14:creationId xmlns:p14="http://schemas.microsoft.com/office/powerpoint/2010/main" val="417750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of the critic</a:t>
            </a:r>
          </a:p>
        </p:txBody>
      </p:sp>
      <p:sp>
        <p:nvSpPr>
          <p:cNvPr id="3" name="Content Placeholder 2"/>
          <p:cNvSpPr>
            <a:spLocks noGrp="1"/>
          </p:cNvSpPr>
          <p:nvPr>
            <p:ph idx="1"/>
          </p:nvPr>
        </p:nvSpPr>
        <p:spPr/>
        <p:txBody>
          <a:bodyPr/>
          <a:lstStyle/>
          <a:p>
            <a:r>
              <a:rPr lang="en-US" dirty="0"/>
              <a:t>We sometimes also presume the critic has more power to make or break a show than is really the case.</a:t>
            </a:r>
          </a:p>
          <a:p>
            <a:r>
              <a:rPr lang="en-US" dirty="0"/>
              <a:t>We all know of critically panned books or movies that have been enormously successful—and, conversely, critically acclaimed ones that have not done so well.</a:t>
            </a:r>
          </a:p>
        </p:txBody>
      </p:sp>
    </p:spTree>
    <p:extLst>
      <p:ext uri="{BB962C8B-B14F-4D97-AF65-F5344CB8AC3E}">
        <p14:creationId xmlns:p14="http://schemas.microsoft.com/office/powerpoint/2010/main" val="25443113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116</TotalTime>
  <Words>1862</Words>
  <Application>Microsoft Macintosh PowerPoint</Application>
  <PresentationFormat>On-screen Show (4:3)</PresentationFormat>
  <Paragraphs>113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Franklin Gothic Book</vt:lpstr>
      <vt:lpstr>Franklin Gothic Medium</vt:lpstr>
      <vt:lpstr>Wingdings</vt:lpstr>
      <vt:lpstr>Angles</vt:lpstr>
      <vt:lpstr>Writing criticism</vt:lpstr>
      <vt:lpstr>The coveted reviewer</vt:lpstr>
      <vt:lpstr>Witty</vt:lpstr>
      <vt:lpstr>Epigrams</vt:lpstr>
      <vt:lpstr>Epigrams, aphorisms and clichés</vt:lpstr>
      <vt:lpstr>Clichés</vt:lpstr>
      <vt:lpstr>Overdoing</vt:lpstr>
      <vt:lpstr>Serious criticism</vt:lpstr>
      <vt:lpstr>Power of the critic</vt:lpstr>
      <vt:lpstr>Critics vs. reviewers</vt:lpstr>
      <vt:lpstr>Reviewers</vt:lpstr>
      <vt:lpstr>Websites </vt:lpstr>
      <vt:lpstr>Critics</vt:lpstr>
      <vt:lpstr>Describing the plot</vt:lpstr>
      <vt:lpstr>Plot</vt:lpstr>
      <vt:lpstr>Detail</vt:lpstr>
      <vt:lpstr>Be specific</vt:lpstr>
      <vt:lpstr>Let readers find the adjective</vt:lpstr>
      <vt:lpstr>Avoid superlatives</vt:lpstr>
      <vt:lpstr>More on criticism</vt:lpstr>
      <vt:lpstr>The critic’s background</vt:lpstr>
      <vt:lpstr>Recognizing the good</vt:lpstr>
      <vt:lpstr>Aim for debate</vt:lpstr>
      <vt:lpstr>Critics and sophistication</vt:lpstr>
      <vt:lpstr>Personal opinion</vt:lpstr>
      <vt:lpstr>Assignment</vt:lpstr>
    </vt:vector>
  </TitlesOfParts>
  <Company>NDSU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criticism</dc:title>
  <dc:creator>Ross Collins</dc:creator>
  <cp:lastModifiedBy>Ross Collins</cp:lastModifiedBy>
  <cp:revision>23</cp:revision>
  <dcterms:created xsi:type="dcterms:W3CDTF">2015-10-26T18:50:47Z</dcterms:created>
  <dcterms:modified xsi:type="dcterms:W3CDTF">2019-09-06T20:06:48Z</dcterms:modified>
</cp:coreProperties>
</file>