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9/6/19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94C003-38E8-486A-9BFD-47E55D87241C}" type="datetime1">
              <a:rPr lang="en-US" smtClean="0"/>
              <a:pPr/>
              <a:t>9/6/19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9EAA3-934B-41DB-B3B1-806F4BE5CC37}" type="datetime1">
              <a:rPr lang="en-US" smtClean="0"/>
              <a:pPr/>
              <a:t>9/6/19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9/6/19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9/6/19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9/6/19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9/6/19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9/6/19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9/6/19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9/6/19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9/6/19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9/6/19</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Tips for mass media writers</a:t>
            </a:r>
          </a:p>
        </p:txBody>
      </p:sp>
      <p:sp>
        <p:nvSpPr>
          <p:cNvPr id="3" name="Title 2"/>
          <p:cNvSpPr>
            <a:spLocks noGrp="1"/>
          </p:cNvSpPr>
          <p:nvPr>
            <p:ph type="ctrTitle"/>
          </p:nvPr>
        </p:nvSpPr>
        <p:spPr/>
        <p:txBody>
          <a:bodyPr/>
          <a:lstStyle/>
          <a:p>
            <a:r>
              <a:rPr lang="en-US" dirty="0"/>
              <a:t>The end</a:t>
            </a:r>
          </a:p>
        </p:txBody>
      </p:sp>
    </p:spTree>
    <p:extLst>
      <p:ext uri="{BB962C8B-B14F-4D97-AF65-F5344CB8AC3E}">
        <p14:creationId xmlns:p14="http://schemas.microsoft.com/office/powerpoint/2010/main" val="2697140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Endings</a:t>
            </a:r>
          </a:p>
        </p:txBody>
      </p:sp>
      <p:sp>
        <p:nvSpPr>
          <p:cNvPr id="3" name="Content Placeholder 2"/>
          <p:cNvSpPr>
            <a:spLocks noGrp="1"/>
          </p:cNvSpPr>
          <p:nvPr>
            <p:ph sz="quarter" idx="13"/>
          </p:nvPr>
        </p:nvSpPr>
        <p:spPr/>
        <p:txBody>
          <a:bodyPr/>
          <a:lstStyle/>
          <a:p>
            <a:r>
              <a:rPr lang="en-US" dirty="0"/>
              <a:t>A good ending, if we go backwards and read it first, ought to make reader wish he or she had read the rest of the story. Here are some examples:</a:t>
            </a:r>
          </a:p>
          <a:p>
            <a:pPr marL="0" indent="0">
              <a:buNone/>
            </a:pPr>
            <a:r>
              <a:rPr lang="en-US" dirty="0"/>
              <a:t>“London has a phoenix quality,” she said. “It’s a generating city. Something will start happening.”</a:t>
            </a:r>
          </a:p>
          <a:p>
            <a:pPr marL="0" indent="0">
              <a:buNone/>
            </a:pPr>
            <a:r>
              <a:rPr lang="en-US" dirty="0"/>
              <a:t>“I don’t talk about the camps,” said Wiesel. “None of us do. I had a friend from my home town; we studied together till the last day. I see him today, but we don</a:t>
            </a:r>
            <a:r>
              <a:rPr lang="fr-FR" dirty="0"/>
              <a:t>’</a:t>
            </a:r>
            <a:r>
              <a:rPr lang="en-US" dirty="0"/>
              <a:t>t talk about it. For one thing, there is the fear of not being believed, but mostly there is the fear that the experience will be reduced, made into something acceptable, perhaps forgotten.”</a:t>
            </a:r>
          </a:p>
        </p:txBody>
      </p:sp>
    </p:spTree>
    <p:extLst>
      <p:ext uri="{BB962C8B-B14F-4D97-AF65-F5344CB8AC3E}">
        <p14:creationId xmlns:p14="http://schemas.microsoft.com/office/powerpoint/2010/main" val="2765545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Endings</a:t>
            </a:r>
          </a:p>
        </p:txBody>
      </p:sp>
      <p:sp>
        <p:nvSpPr>
          <p:cNvPr id="3" name="Content Placeholder 2"/>
          <p:cNvSpPr>
            <a:spLocks noGrp="1"/>
          </p:cNvSpPr>
          <p:nvPr>
            <p:ph sz="quarter" idx="13"/>
          </p:nvPr>
        </p:nvSpPr>
        <p:spPr/>
        <p:txBody>
          <a:bodyPr/>
          <a:lstStyle/>
          <a:p>
            <a:pPr marL="0" indent="0">
              <a:buNone/>
            </a:pPr>
            <a:r>
              <a:rPr lang="en-US" dirty="0"/>
              <a:t>A question is asked that he doesn’t like. He laughs and answers, “You are on a wild-goose chase.” He seems pleased with that expression. He says it again. And again. “You are chasing wild gooses.” He smiles triumphantly.</a:t>
            </a:r>
          </a:p>
        </p:txBody>
      </p:sp>
    </p:spTree>
    <p:extLst>
      <p:ext uri="{BB962C8B-B14F-4D97-AF65-F5344CB8AC3E}">
        <p14:creationId xmlns:p14="http://schemas.microsoft.com/office/powerpoint/2010/main" val="1336428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Endings</a:t>
            </a:r>
          </a:p>
        </p:txBody>
      </p:sp>
      <p:sp>
        <p:nvSpPr>
          <p:cNvPr id="3" name="Content Placeholder 2"/>
          <p:cNvSpPr>
            <a:spLocks noGrp="1"/>
          </p:cNvSpPr>
          <p:nvPr>
            <p:ph sz="quarter" idx="13"/>
          </p:nvPr>
        </p:nvSpPr>
        <p:spPr/>
        <p:txBody>
          <a:bodyPr/>
          <a:lstStyle/>
          <a:p>
            <a:pPr marL="0" indent="0">
              <a:buNone/>
            </a:pPr>
            <a:r>
              <a:rPr lang="en-US" dirty="0"/>
              <a:t>One question strayed from the subject of music: As an early devotee of health foods, how did he feel about today’s food fads? He put up both hands and shook he head with a small smile. “Music,” he said, “Is all I am”</a:t>
            </a:r>
          </a:p>
        </p:txBody>
      </p:sp>
    </p:spTree>
    <p:extLst>
      <p:ext uri="{BB962C8B-B14F-4D97-AF65-F5344CB8AC3E}">
        <p14:creationId xmlns:p14="http://schemas.microsoft.com/office/powerpoint/2010/main" val="3823406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Endings</a:t>
            </a:r>
          </a:p>
        </p:txBody>
      </p:sp>
      <p:sp>
        <p:nvSpPr>
          <p:cNvPr id="3" name="Content Placeholder 2"/>
          <p:cNvSpPr>
            <a:spLocks noGrp="1"/>
          </p:cNvSpPr>
          <p:nvPr>
            <p:ph sz="quarter" idx="13"/>
          </p:nvPr>
        </p:nvSpPr>
        <p:spPr/>
        <p:txBody>
          <a:bodyPr/>
          <a:lstStyle/>
          <a:p>
            <a:pPr marL="0" indent="0">
              <a:buNone/>
            </a:pPr>
            <a:r>
              <a:rPr lang="en-US" dirty="0"/>
              <a:t>Alice Longworth can still laugh at herself and laughing at herself gives her license to laugh at others. </a:t>
            </a:r>
          </a:p>
          <a:p>
            <a:pPr marL="0" indent="0">
              <a:buNone/>
            </a:pPr>
            <a:r>
              <a:rPr lang="en-US" dirty="0"/>
              <a:t>“When they start comparing you to the Washington Monument,” she says, “you just have to open your eyes and take a good look at yourself.”</a:t>
            </a:r>
          </a:p>
        </p:txBody>
      </p:sp>
    </p:spTree>
    <p:extLst>
      <p:ext uri="{BB962C8B-B14F-4D97-AF65-F5344CB8AC3E}">
        <p14:creationId xmlns:p14="http://schemas.microsoft.com/office/powerpoint/2010/main" val="259552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Endings</a:t>
            </a:r>
          </a:p>
        </p:txBody>
      </p:sp>
      <p:sp>
        <p:nvSpPr>
          <p:cNvPr id="3" name="Content Placeholder 2"/>
          <p:cNvSpPr>
            <a:spLocks noGrp="1"/>
          </p:cNvSpPr>
          <p:nvPr>
            <p:ph sz="quarter" idx="13"/>
          </p:nvPr>
        </p:nvSpPr>
        <p:spPr/>
        <p:txBody>
          <a:bodyPr/>
          <a:lstStyle/>
          <a:p>
            <a:pPr marL="0" indent="0">
              <a:buNone/>
            </a:pPr>
            <a:r>
              <a:rPr lang="en-US" dirty="0"/>
              <a:t>To John Sexton, “the one good thing” about his lost years in the war is that it taught him to “really love life. I’m just so happy to be alive.”</a:t>
            </a:r>
          </a:p>
          <a:p>
            <a:pPr marL="0" indent="0">
              <a:buNone/>
            </a:pPr>
            <a:r>
              <a:rPr lang="en-US" dirty="0"/>
              <a:t>But this is tempered by an aching sense of loss and impotence: “I want to accomplish something,” says John Sexton. “I just feel so wasted. I just feel wasted.”</a:t>
            </a:r>
          </a:p>
        </p:txBody>
      </p:sp>
    </p:spTree>
    <p:extLst>
      <p:ext uri="{BB962C8B-B14F-4D97-AF65-F5344CB8AC3E}">
        <p14:creationId xmlns:p14="http://schemas.microsoft.com/office/powerpoint/2010/main" val="1039808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Endings</a:t>
            </a:r>
          </a:p>
        </p:txBody>
      </p:sp>
      <p:sp>
        <p:nvSpPr>
          <p:cNvPr id="3" name="Content Placeholder 2"/>
          <p:cNvSpPr>
            <a:spLocks noGrp="1"/>
          </p:cNvSpPr>
          <p:nvPr>
            <p:ph sz="quarter" idx="13"/>
          </p:nvPr>
        </p:nvSpPr>
        <p:spPr/>
        <p:txBody>
          <a:bodyPr/>
          <a:lstStyle/>
          <a:p>
            <a:pPr marL="0" indent="0">
              <a:buNone/>
            </a:pPr>
            <a:r>
              <a:rPr lang="en-US" dirty="0"/>
              <a:t>One of the things they were putting away at lunch yesterday, in between the toast to peace, was bamboo shoots, which is also what panda eat. “Yes, but the pandas get fresh ones, and we can only get canned,” said one of the restaurant owners. The zoo grows its own fresh bamboo, “but they don’t market it to us,” she said.</a:t>
            </a:r>
          </a:p>
          <a:p>
            <a:pPr marL="0" indent="0">
              <a:buNone/>
            </a:pPr>
            <a:r>
              <a:rPr lang="en-US" dirty="0"/>
              <a:t>And how did Dr. Reed eat in China?</a:t>
            </a:r>
          </a:p>
          <a:p>
            <a:pPr marL="0" indent="0">
              <a:buNone/>
            </a:pPr>
            <a:r>
              <a:rPr lang="en-US" dirty="0"/>
              <a:t>“Oh, man. Oh, boy. Oh, wow,” he said.</a:t>
            </a:r>
          </a:p>
        </p:txBody>
      </p:sp>
    </p:spTree>
    <p:extLst>
      <p:ext uri="{BB962C8B-B14F-4D97-AF65-F5344CB8AC3E}">
        <p14:creationId xmlns:p14="http://schemas.microsoft.com/office/powerpoint/2010/main" val="4073379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 end?</a:t>
            </a:r>
          </a:p>
        </p:txBody>
      </p:sp>
      <p:sp>
        <p:nvSpPr>
          <p:cNvPr id="3" name="Content Placeholder 2"/>
          <p:cNvSpPr>
            <a:spLocks noGrp="1"/>
          </p:cNvSpPr>
          <p:nvPr>
            <p:ph sz="quarter" idx="13"/>
          </p:nvPr>
        </p:nvSpPr>
        <p:spPr/>
        <p:txBody>
          <a:bodyPr/>
          <a:lstStyle/>
          <a:p>
            <a:r>
              <a:rPr lang="en-US" dirty="0"/>
              <a:t>I talk mostly about leads, I’ll admit. Because if we don’t snag readers in at the beginning, you really don’t have to worry about an end, do we?</a:t>
            </a:r>
          </a:p>
          <a:p>
            <a:r>
              <a:rPr lang="en-US" dirty="0"/>
              <a:t>But what about those readers who actually stick it out with you for your entire story?</a:t>
            </a:r>
          </a:p>
        </p:txBody>
      </p:sp>
      <p:pic>
        <p:nvPicPr>
          <p:cNvPr id="4" name="Picture 3" descr="waikikisunse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3730" y="3002675"/>
            <a:ext cx="4381719" cy="3286289"/>
          </a:xfrm>
          <a:prstGeom prst="rect">
            <a:avLst/>
          </a:prstGeom>
        </p:spPr>
      </p:pic>
    </p:spTree>
    <p:extLst>
      <p:ext uri="{BB962C8B-B14F-4D97-AF65-F5344CB8AC3E}">
        <p14:creationId xmlns:p14="http://schemas.microsoft.com/office/powerpoint/2010/main" val="39444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end</a:t>
            </a:r>
          </a:p>
        </p:txBody>
      </p:sp>
      <p:sp>
        <p:nvSpPr>
          <p:cNvPr id="3" name="Content Placeholder 2"/>
          <p:cNvSpPr>
            <a:spLocks noGrp="1"/>
          </p:cNvSpPr>
          <p:nvPr>
            <p:ph sz="quarter" idx="13"/>
          </p:nvPr>
        </p:nvSpPr>
        <p:spPr/>
        <p:txBody>
          <a:bodyPr/>
          <a:lstStyle/>
          <a:p>
            <a:r>
              <a:rPr lang="en-US" dirty="0"/>
              <a:t>Actually, the reader my not stay with you. If you come up with expectations of an ending, but then don’t follow through, there’s a good risk a reader will throw away the rest in exasperation.</a:t>
            </a:r>
          </a:p>
          <a:p>
            <a:r>
              <a:rPr lang="en-US" dirty="0"/>
              <a:t>The old quote about the end is that, well, there’s nothing much to say about it, except that most writers don’t get there soon enough.</a:t>
            </a:r>
          </a:p>
          <a:p>
            <a:r>
              <a:rPr lang="en-US" dirty="0"/>
              <a:t>I’m not so sure about that, though….</a:t>
            </a:r>
          </a:p>
        </p:txBody>
      </p:sp>
    </p:spTree>
    <p:extLst>
      <p:ext uri="{BB962C8B-B14F-4D97-AF65-F5344CB8AC3E}">
        <p14:creationId xmlns:p14="http://schemas.microsoft.com/office/powerpoint/2010/main" val="228363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old I II III</a:t>
            </a:r>
          </a:p>
        </p:txBody>
      </p:sp>
      <p:sp>
        <p:nvSpPr>
          <p:cNvPr id="3" name="Content Placeholder 2"/>
          <p:cNvSpPr>
            <a:spLocks noGrp="1"/>
          </p:cNvSpPr>
          <p:nvPr>
            <p:ph sz="quarter" idx="13"/>
          </p:nvPr>
        </p:nvSpPr>
        <p:spPr/>
        <p:txBody>
          <a:bodyPr/>
          <a:lstStyle/>
          <a:p>
            <a:r>
              <a:rPr lang="en-US" dirty="0"/>
              <a:t>In grade school many of us were taught formal writing by outline.</a:t>
            </a:r>
          </a:p>
          <a:p>
            <a:r>
              <a:rPr lang="en-US" dirty="0"/>
              <a:t>I. Beginning.</a:t>
            </a:r>
          </a:p>
          <a:p>
            <a:r>
              <a:rPr lang="en-US" dirty="0"/>
              <a:t>II. Middle.</a:t>
            </a:r>
          </a:p>
          <a:p>
            <a:r>
              <a:rPr lang="en-US" dirty="0"/>
              <a:t>III. End.</a:t>
            </a:r>
          </a:p>
          <a:p>
            <a:r>
              <a:rPr lang="en-US" dirty="0" err="1"/>
              <a:t>Subpoints</a:t>
            </a:r>
            <a:r>
              <a:rPr lang="en-US" dirty="0"/>
              <a:t> could be indicated under each, such as </a:t>
            </a:r>
            <a:r>
              <a:rPr lang="en-US" dirty="0" err="1"/>
              <a:t>IIa</a:t>
            </a:r>
            <a:r>
              <a:rPr lang="en-US" dirty="0"/>
              <a:t>, </a:t>
            </a:r>
            <a:r>
              <a:rPr lang="en-US" dirty="0" err="1"/>
              <a:t>IIb</a:t>
            </a:r>
            <a:r>
              <a:rPr lang="en-US" dirty="0"/>
              <a:t>, etc. But we’d get back to the end sooner or later.</a:t>
            </a:r>
          </a:p>
        </p:txBody>
      </p:sp>
    </p:spTree>
    <p:extLst>
      <p:ext uri="{BB962C8B-B14F-4D97-AF65-F5344CB8AC3E}">
        <p14:creationId xmlns:p14="http://schemas.microsoft.com/office/powerpoint/2010/main" val="963092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would you get to Point III?</a:t>
            </a:r>
          </a:p>
        </p:txBody>
      </p:sp>
      <p:sp>
        <p:nvSpPr>
          <p:cNvPr id="3" name="Content Placeholder 2"/>
          <p:cNvSpPr>
            <a:spLocks noGrp="1"/>
          </p:cNvSpPr>
          <p:nvPr>
            <p:ph sz="quarter" idx="13"/>
          </p:nvPr>
        </p:nvSpPr>
        <p:spPr/>
        <p:txBody>
          <a:bodyPr/>
          <a:lstStyle/>
          <a:p>
            <a:pPr marL="0" indent="0">
              <a:buNone/>
            </a:pPr>
            <a:r>
              <a:rPr lang="en-US" dirty="0"/>
              <a:t>Well, you’d know it when you heard it. Such as:</a:t>
            </a:r>
          </a:p>
          <a:p>
            <a:r>
              <a:rPr lang="en-US" dirty="0"/>
              <a:t>“In sum,”</a:t>
            </a:r>
          </a:p>
          <a:p>
            <a:r>
              <a:rPr lang="en-US" dirty="0"/>
              <a:t>“To conclude,”</a:t>
            </a:r>
          </a:p>
          <a:p>
            <a:r>
              <a:rPr lang="en-US" dirty="0"/>
              <a:t>“Therefore,”</a:t>
            </a:r>
          </a:p>
          <a:p>
            <a:r>
              <a:rPr lang="en-US" dirty="0"/>
              <a:t>“What can we learn from this?”</a:t>
            </a:r>
          </a:p>
          <a:p>
            <a:pPr marL="0" indent="0">
              <a:buNone/>
            </a:pPr>
            <a:r>
              <a:rPr lang="en-US" dirty="0"/>
              <a:t>So when we push the reader over to this direction, then, of course, formal writing would obligate us to reiterate our points and emphasize again what the reader needs to gain from them.</a:t>
            </a:r>
          </a:p>
          <a:p>
            <a:pPr marL="0" indent="0">
              <a:buNone/>
            </a:pPr>
            <a:r>
              <a:rPr lang="en-US" dirty="0"/>
              <a:t>The bad thing about this is that the typical reader of mass media usually won’t get that far. When you reach the obvious conclusion, methodically laid out, he’ll have already skipped on to something less plodding.</a:t>
            </a:r>
          </a:p>
        </p:txBody>
      </p:sp>
    </p:spTree>
    <p:extLst>
      <p:ext uri="{BB962C8B-B14F-4D97-AF65-F5344CB8AC3E}">
        <p14:creationId xmlns:p14="http://schemas.microsoft.com/office/powerpoint/2010/main" val="69178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Knowing How to end</a:t>
            </a:r>
          </a:p>
        </p:txBody>
      </p:sp>
      <p:sp>
        <p:nvSpPr>
          <p:cNvPr id="3" name="Content Placeholder 2"/>
          <p:cNvSpPr>
            <a:spLocks noGrp="1"/>
          </p:cNvSpPr>
          <p:nvPr>
            <p:ph sz="quarter" idx="13"/>
          </p:nvPr>
        </p:nvSpPr>
        <p:spPr/>
        <p:txBody>
          <a:bodyPr/>
          <a:lstStyle/>
          <a:p>
            <a:r>
              <a:rPr lang="en-US" dirty="0"/>
              <a:t>So instead of that kind of boring wrap-up, maybe we need to consider something different for the end, just as we do for the beginning.</a:t>
            </a:r>
          </a:p>
          <a:p>
            <a:r>
              <a:rPr lang="en-US" dirty="0"/>
              <a:t>In fact, a good ending can not only be lively in itself, but it can help make more interesting the whole article above it.</a:t>
            </a:r>
          </a:p>
          <a:p>
            <a:r>
              <a:rPr lang="en-US" dirty="0"/>
              <a:t>People tend to remember the last thing they read—so if the ending is good, that’s what people may remember about your writing.</a:t>
            </a:r>
          </a:p>
        </p:txBody>
      </p:sp>
    </p:spTree>
    <p:extLst>
      <p:ext uri="{BB962C8B-B14F-4D97-AF65-F5344CB8AC3E}">
        <p14:creationId xmlns:p14="http://schemas.microsoft.com/office/powerpoint/2010/main" val="1827036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perfect ending</a:t>
            </a:r>
          </a:p>
        </p:txBody>
      </p:sp>
      <p:sp>
        <p:nvSpPr>
          <p:cNvPr id="3" name="Content Placeholder 2"/>
          <p:cNvSpPr>
            <a:spLocks noGrp="1"/>
          </p:cNvSpPr>
          <p:nvPr>
            <p:ph sz="quarter" idx="13"/>
          </p:nvPr>
        </p:nvSpPr>
        <p:spPr/>
        <p:txBody>
          <a:bodyPr/>
          <a:lstStyle/>
          <a:p>
            <a:r>
              <a:rPr lang="en-US" dirty="0"/>
              <a:t>It surprises the reader.</a:t>
            </a:r>
          </a:p>
          <a:p>
            <a:r>
              <a:rPr lang="en-US" dirty="0"/>
              <a:t>Yet it seems just right.</a:t>
            </a:r>
          </a:p>
          <a:p>
            <a:r>
              <a:rPr lang="en-US" dirty="0"/>
              <a:t>It brings the curtain down, metaphorically: someone says something funny or insightful, the lights go out, the curtain comes down, and wow, it’s over! Surprise!</a:t>
            </a:r>
          </a:p>
          <a:p>
            <a:pPr marL="0" indent="0">
              <a:buNone/>
            </a:pPr>
            <a:endParaRPr lang="en-US" dirty="0"/>
          </a:p>
        </p:txBody>
      </p:sp>
      <p:pic>
        <p:nvPicPr>
          <p:cNvPr id="4" name="Picture 3" descr="kalakalu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6233" y="3112016"/>
            <a:ext cx="4207362" cy="3380450"/>
          </a:xfrm>
          <a:prstGeom prst="rect">
            <a:avLst/>
          </a:prstGeom>
        </p:spPr>
      </p:pic>
    </p:spTree>
    <p:extLst>
      <p:ext uri="{BB962C8B-B14F-4D97-AF65-F5344CB8AC3E}">
        <p14:creationId xmlns:p14="http://schemas.microsoft.com/office/powerpoint/2010/main" val="409220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number one for endings </a:t>
            </a:r>
          </a:p>
        </p:txBody>
      </p:sp>
      <p:sp>
        <p:nvSpPr>
          <p:cNvPr id="3" name="Content Placeholder 2"/>
          <p:cNvSpPr>
            <a:spLocks noGrp="1"/>
          </p:cNvSpPr>
          <p:nvPr>
            <p:ph sz="quarter" idx="13"/>
          </p:nvPr>
        </p:nvSpPr>
        <p:spPr/>
        <p:txBody>
          <a:bodyPr/>
          <a:lstStyle/>
          <a:p>
            <a:r>
              <a:rPr lang="en-US" dirty="0"/>
              <a:t>When you’re ready to stop, stop.</a:t>
            </a:r>
          </a:p>
          <a:p>
            <a:r>
              <a:rPr lang="en-US" dirty="0"/>
              <a:t>How do you know when you’re ready to stop? You’ve presented the facts, you’ve made your point.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685" y="2835668"/>
            <a:ext cx="4520629" cy="3390472"/>
          </a:xfrm>
          <a:prstGeom prst="rect">
            <a:avLst/>
          </a:prstGeom>
        </p:spPr>
      </p:pic>
    </p:spTree>
    <p:extLst>
      <p:ext uri="{BB962C8B-B14F-4D97-AF65-F5344CB8AC3E}">
        <p14:creationId xmlns:p14="http://schemas.microsoft.com/office/powerpoint/2010/main" val="373010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end: the quote</a:t>
            </a:r>
          </a:p>
        </p:txBody>
      </p:sp>
      <p:sp>
        <p:nvSpPr>
          <p:cNvPr id="3" name="Content Placeholder 2"/>
          <p:cNvSpPr>
            <a:spLocks noGrp="1"/>
          </p:cNvSpPr>
          <p:nvPr>
            <p:ph sz="quarter" idx="13"/>
          </p:nvPr>
        </p:nvSpPr>
        <p:spPr/>
        <p:txBody>
          <a:bodyPr/>
          <a:lstStyle/>
          <a:p>
            <a:r>
              <a:rPr lang="en-US" dirty="0"/>
              <a:t>It will take you a paragraph or so to bring the reader to the end. Consider a provocative thought or funny line that seems to sum up.</a:t>
            </a:r>
          </a:p>
          <a:p>
            <a:r>
              <a:rPr lang="en-US" dirty="0"/>
              <a:t>Often that best ending will be a quote.</a:t>
            </a:r>
          </a:p>
          <a:p>
            <a:r>
              <a:rPr lang="en-US" dirty="0"/>
              <a:t>If such a quote jumps out as you go through your notes, mark it for later use.</a:t>
            </a:r>
          </a:p>
          <a:p>
            <a:r>
              <a:rPr lang="en-US" dirty="0"/>
              <a:t>If it doesn’t, go back and look for one.</a:t>
            </a:r>
          </a:p>
        </p:txBody>
      </p:sp>
    </p:spTree>
    <p:extLst>
      <p:ext uri="{BB962C8B-B14F-4D97-AF65-F5344CB8AC3E}">
        <p14:creationId xmlns:p14="http://schemas.microsoft.com/office/powerpoint/2010/main" val="134254539"/>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71</TotalTime>
  <Words>1019</Words>
  <Application>Microsoft Macintosh PowerPoint</Application>
  <PresentationFormat>On-screen Show (4:3)</PresentationFormat>
  <Paragraphs>57</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Arial Narrow</vt:lpstr>
      <vt:lpstr>Horizon</vt:lpstr>
      <vt:lpstr>The end</vt:lpstr>
      <vt:lpstr>What about the end?</vt:lpstr>
      <vt:lpstr>When to end</vt:lpstr>
      <vt:lpstr>The old I II III</vt:lpstr>
      <vt:lpstr>When would you get to Point III?</vt:lpstr>
      <vt:lpstr>Knowing How to end</vt:lpstr>
      <vt:lpstr>The perfect ending</vt:lpstr>
      <vt:lpstr>Rule number one for endings </vt:lpstr>
      <vt:lpstr>Finding the end: the quote</vt:lpstr>
      <vt:lpstr>Endings</vt:lpstr>
      <vt:lpstr>Endings</vt:lpstr>
      <vt:lpstr>Endings</vt:lpstr>
      <vt:lpstr>Endings</vt:lpstr>
      <vt:lpstr>Endings</vt:lpstr>
      <vt:lpstr>Endings</vt:lpstr>
    </vt:vector>
  </TitlesOfParts>
  <Company>NDSU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dc:title>
  <dc:creator>Ross Collins</dc:creator>
  <cp:lastModifiedBy>Ross Collins</cp:lastModifiedBy>
  <cp:revision>12</cp:revision>
  <dcterms:created xsi:type="dcterms:W3CDTF">2015-09-14T21:51:57Z</dcterms:created>
  <dcterms:modified xsi:type="dcterms:W3CDTF">2019-09-06T20:08:13Z</dcterms:modified>
</cp:coreProperties>
</file>