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8DEE8-7A87-4E01-8ADE-4C49CDD43F74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BBF0-342D-409A-9C0A-B1B451E92883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Interviews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How writers in mass media get their information</a:t>
            </a:r>
          </a:p>
        </p:txBody>
      </p:sp>
    </p:spTree>
    <p:extLst>
      <p:ext uri="{BB962C8B-B14F-4D97-AF65-F5344CB8AC3E}">
        <p14:creationId xmlns:p14="http://schemas.microsoft.com/office/powerpoint/2010/main" val="2953994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notes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best tool for interviews is still a notebook and a couple pens.</a:t>
            </a:r>
          </a:p>
          <a:p>
            <a:r>
              <a:rPr lang="en-US" dirty="0"/>
              <a:t>You may wish to record an interview. It’s not a bad thing.</a:t>
            </a:r>
          </a:p>
          <a:p>
            <a:r>
              <a:rPr lang="en-US" dirty="0"/>
              <a:t>But most people find it less time consuming to take notes, and back up with the recording.</a:t>
            </a:r>
          </a:p>
          <a:p>
            <a:r>
              <a:rPr lang="en-US" dirty="0"/>
              <a:t>You’d be surprised at how many writers “interview” people with no method beyond their own memory to record the interview.</a:t>
            </a:r>
          </a:p>
          <a:p>
            <a:r>
              <a:rPr lang="en-US" dirty="0"/>
              <a:t>This pretty much guarantees you’ll have no actual quotes, unless your memory is superhuman. (Which sometimes is true. But I wouldn’t count on it.)</a:t>
            </a:r>
          </a:p>
        </p:txBody>
      </p:sp>
    </p:spTree>
    <p:extLst>
      <p:ext uri="{BB962C8B-B14F-4D97-AF65-F5344CB8AC3E}">
        <p14:creationId xmlns:p14="http://schemas.microsoft.com/office/powerpoint/2010/main" val="253195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me, taking notes makes writing easier, because it is an act of writing.</a:t>
            </a:r>
          </a:p>
          <a:p>
            <a:r>
              <a:rPr lang="en-US" dirty="0"/>
              <a:t>The words go through you and onto the paper. Even if subconscious, to me they seem to leave a trace that helps you to reflect and compose a story.</a:t>
            </a:r>
          </a:p>
          <a:p>
            <a:r>
              <a:rPr lang="en-US" dirty="0"/>
              <a:t>Of course, you have to learn to write fast to take notes. Most experienced reporters have their own sort of shorthand.</a:t>
            </a:r>
          </a:p>
          <a:p>
            <a:r>
              <a:rPr lang="en-US" dirty="0"/>
              <a:t>If the person is talking to fast, it’s okay to ask for a repeat or slow down.</a:t>
            </a:r>
          </a:p>
          <a:p>
            <a:r>
              <a:rPr lang="en-US" dirty="0"/>
              <a:t>If often write partial sentences, then complete them as soon as the interview is over, when I still remember.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51" y="3501948"/>
            <a:ext cx="3722385" cy="323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64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Transcribing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Whether notes or tape, the next step is to transcribe what the person said.</a:t>
            </a:r>
          </a:p>
          <a:p>
            <a:r>
              <a:rPr lang="en-US" dirty="0"/>
              <a:t>You’ll be able through this process to review and choose those comments that best help you to write your article.</a:t>
            </a:r>
          </a:p>
          <a:p>
            <a:r>
              <a:rPr lang="en-US" dirty="0"/>
              <a:t>A lot of it isn’t going to work, will be repeated or boring. But it’s your job to distill for the reader the best of what the person said.</a:t>
            </a:r>
          </a:p>
        </p:txBody>
      </p:sp>
    </p:spTree>
    <p:extLst>
      <p:ext uri="{BB962C8B-B14F-4D97-AF65-F5344CB8AC3E}">
        <p14:creationId xmlns:p14="http://schemas.microsoft.com/office/powerpoint/2010/main" val="2559513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prepared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have a couple of pens or pencils and a notepad.</a:t>
            </a:r>
          </a:p>
          <a:p>
            <a:r>
              <a:rPr lang="en-US" dirty="0"/>
              <a:t>You may think you’ll record everything, but technology has a habit of failing when you most need it.</a:t>
            </a:r>
          </a:p>
          <a:p>
            <a:r>
              <a:rPr lang="en-US" dirty="0"/>
              <a:t>Most reporters keep the notebook out of site until they’ve chatted a bit with the source to help gain trust and encourage both you and the source to relax.</a:t>
            </a:r>
          </a:p>
        </p:txBody>
      </p:sp>
      <p:pic>
        <p:nvPicPr>
          <p:cNvPr id="4" name="Picture 3" descr="jamesatpeterhous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14" y="2852891"/>
            <a:ext cx="3808355" cy="38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29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Never go to an interview without doing as much preparation as you can.</a:t>
            </a:r>
          </a:p>
          <a:p>
            <a:r>
              <a:rPr lang="en-US" dirty="0"/>
              <a:t>Know what plays the actor has been in, how the politician votes, what the writer has published.</a:t>
            </a:r>
          </a:p>
          <a:p>
            <a:r>
              <a:rPr lang="en-US" dirty="0"/>
              <a:t>It’s super embarrassing to admit you don’t know anything about the source’s accomplishments, and does nothing to establish your credibility.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69" y="2875578"/>
            <a:ext cx="4959721" cy="360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15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write out a series of likely questions.</a:t>
            </a:r>
          </a:p>
          <a:p>
            <a:r>
              <a:rPr lang="en-US" dirty="0"/>
              <a:t>You don’t have to use them all, but if the conversation falls to silence, you can rely on them.</a:t>
            </a:r>
          </a:p>
          <a:p>
            <a:r>
              <a:rPr lang="en-US" dirty="0"/>
              <a:t>Questions will also help you to track back a source who has strayed off topic.</a:t>
            </a:r>
          </a:p>
        </p:txBody>
      </p:sp>
    </p:spTree>
    <p:extLst>
      <p:ext uri="{BB962C8B-B14F-4D97-AF65-F5344CB8AC3E}">
        <p14:creationId xmlns:p14="http://schemas.microsoft.com/office/powerpoint/2010/main" val="3494505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 of imposing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not used to interviewing people sometimes are intimidated.</a:t>
            </a:r>
          </a:p>
          <a:p>
            <a:r>
              <a:rPr lang="en-US" dirty="0"/>
              <a:t>They fear they are imposing on the source’s time.</a:t>
            </a:r>
          </a:p>
          <a:p>
            <a:r>
              <a:rPr lang="en-US" dirty="0"/>
              <a:t>That is likely not true. People like to be interviewed.</a:t>
            </a:r>
          </a:p>
          <a:p>
            <a:pPr marL="320040" lvl="1" indent="0">
              <a:buNone/>
            </a:pPr>
            <a:r>
              <a:rPr lang="en-US" dirty="0"/>
              <a:t>“Most men and women lead lives, if not of quiet desperation, at least of desperate quietness, and they jump at a chance to talk about their work to an outsider who seems eager to listen.”—William Zinsser</a:t>
            </a:r>
          </a:p>
        </p:txBody>
      </p:sp>
      <p:pic>
        <p:nvPicPr>
          <p:cNvPr id="4" name="Picture 3" descr="bombingmemorialAJH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08" y="2959524"/>
            <a:ext cx="3763007" cy="38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35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Awkward response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people don’t get interviewed.</a:t>
            </a:r>
          </a:p>
          <a:p>
            <a:r>
              <a:rPr lang="en-US" dirty="0"/>
              <a:t>That means they too will be uncomfortable, and may be awkward or self-conscious.</a:t>
            </a:r>
          </a:p>
          <a:p>
            <a:r>
              <a:rPr lang="en-US" dirty="0"/>
              <a:t>It is possible they just won’t be able to give you anything you can use.</a:t>
            </a:r>
          </a:p>
          <a:p>
            <a:r>
              <a:rPr lang="en-US" dirty="0"/>
              <a:t>If that’s so, sometimes it’s better to try again another day.</a:t>
            </a:r>
          </a:p>
        </p:txBody>
      </p:sp>
      <p:pic>
        <p:nvPicPr>
          <p:cNvPr id="4" name="Picture 3" descr="astridandtes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27" y="2846911"/>
            <a:ext cx="4196829" cy="36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44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Awkward interviews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heard a lecture about interviewing some years ago by Lori </a:t>
            </a:r>
            <a:r>
              <a:rPr lang="en-US" dirty="0" err="1"/>
              <a:t>Sturdevant</a:t>
            </a:r>
            <a:r>
              <a:rPr lang="en-US" dirty="0"/>
              <a:t> from the </a:t>
            </a:r>
            <a:r>
              <a:rPr lang="en-US" i="1" dirty="0"/>
              <a:t>Minneapolis Star-Tribune</a:t>
            </a:r>
            <a:r>
              <a:rPr lang="en-US" dirty="0"/>
              <a:t>.</a:t>
            </a:r>
          </a:p>
          <a:p>
            <a:r>
              <a:rPr lang="en-US" dirty="0"/>
              <a:t>She was doing a story on the life of Catholic nuns.</a:t>
            </a:r>
          </a:p>
          <a:p>
            <a:r>
              <a:rPr lang="en-US" dirty="0"/>
              <a:t>She interviewed several nuns, but they were reticent and uncomfortable.</a:t>
            </a:r>
          </a:p>
          <a:p>
            <a:r>
              <a:rPr lang="en-US" dirty="0"/>
              <a:t>She said she had to return several times to gain their trust, to gain their honesty. Finally, she said, she asked a question she had been waiting for: </a:t>
            </a:r>
          </a:p>
          <a:p>
            <a:pPr marL="320040" lvl="1" indent="0">
              <a:buNone/>
            </a:pPr>
            <a:r>
              <a:rPr lang="en-US" dirty="0"/>
              <a:t>“What do you do when you find yourself wishing you had a man in your life?”</a:t>
            </a:r>
          </a:p>
          <a:p>
            <a:pPr marL="320040" lvl="1" indent="0">
              <a:buNone/>
            </a:pPr>
            <a:r>
              <a:rPr lang="en-US" dirty="0"/>
              <a:t>“Well,” said the woman, “yes, that sometimes happens. And then I know I have to get to the chapel really quick.”</a:t>
            </a:r>
          </a:p>
          <a:p>
            <a:r>
              <a:rPr lang="en-US" dirty="0"/>
              <a:t>It had taken </a:t>
            </a:r>
            <a:r>
              <a:rPr lang="en-US" dirty="0" err="1"/>
              <a:t>Sturdevant</a:t>
            </a:r>
            <a:r>
              <a:rPr lang="en-US" dirty="0"/>
              <a:t> weeks to reach a level of trust to the point that those interviewed could reveal themselves.</a:t>
            </a:r>
          </a:p>
        </p:txBody>
      </p:sp>
    </p:spTree>
    <p:extLst>
      <p:ext uri="{BB962C8B-B14F-4D97-AF65-F5344CB8AC3E}">
        <p14:creationId xmlns:p14="http://schemas.microsoft.com/office/powerpoint/2010/main" val="257516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Juggling ethics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chop and change a source’s words? It’s not an easy question.</a:t>
            </a:r>
          </a:p>
          <a:p>
            <a:r>
              <a:rPr lang="en-US" dirty="0"/>
              <a:t>Begin with your ethical duty: You must reflect accurately the source’s viewpoint.</a:t>
            </a:r>
          </a:p>
          <a:p>
            <a:r>
              <a:rPr lang="en-US" dirty="0"/>
              <a:t>You don’t quote him or her out of context.</a:t>
            </a:r>
          </a:p>
          <a:p>
            <a:r>
              <a:rPr lang="en-US" dirty="0"/>
              <a:t>You don’t choose just one side if she has carefully weighed both sides.</a:t>
            </a:r>
          </a:p>
          <a:p>
            <a:r>
              <a:rPr lang="en-US" dirty="0"/>
              <a:t>You don’t just choose some bright remark without including the serious comments after it.</a:t>
            </a:r>
          </a:p>
          <a:p>
            <a:r>
              <a:rPr lang="en-US" dirty="0"/>
              <a:t>This is a matter of not only another person’s integrity, but your own.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64" y="3680147"/>
            <a:ext cx="4458984" cy="306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9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people talking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usually more lively to get people to say things in their own words, instead of writing it for them.</a:t>
            </a:r>
          </a:p>
          <a:p>
            <a:r>
              <a:rPr lang="en-US" dirty="0"/>
              <a:t>The sources will include their own quirks, regionalisms or trade words that make her or him distinctive.</a:t>
            </a:r>
          </a:p>
          <a:p>
            <a:r>
              <a:rPr lang="en-US" dirty="0"/>
              <a:t>They convey enthusiasm.</a:t>
            </a:r>
          </a:p>
          <a:p>
            <a:r>
              <a:rPr lang="en-US" dirty="0"/>
              <a:t>They speak directly to a reader, instead of going through the filter of the writer.</a:t>
            </a:r>
          </a:p>
        </p:txBody>
      </p:sp>
      <p:pic>
        <p:nvPicPr>
          <p:cNvPr id="4" name="Picture 3" descr="larrylisten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69" y="3415309"/>
            <a:ext cx="4474231" cy="327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45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Reader expectations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readers also have needs. They deserve concise writing.</a:t>
            </a:r>
          </a:p>
          <a:p>
            <a:r>
              <a:rPr lang="en-US" dirty="0"/>
              <a:t>People wander when they’re talking. Writers have to distill that to a smaller package, and avoid wasting the reader’s time.</a:t>
            </a:r>
          </a:p>
          <a:p>
            <a:r>
              <a:rPr lang="en-US" dirty="0"/>
              <a:t>If you find a quote on page three of your notes that works well with page one, can you put them together?</a:t>
            </a:r>
          </a:p>
          <a:p>
            <a:pPr marL="45720" indent="0">
              <a:buNone/>
            </a:pPr>
            <a:r>
              <a:rPr lang="en-US" dirty="0"/>
              <a:t>Yes, if you are fair, and reflects the truth of what the person was trying to say.</a:t>
            </a:r>
          </a:p>
        </p:txBody>
      </p:sp>
      <p:pic>
        <p:nvPicPr>
          <p:cNvPr id="4" name="Picture 3" descr="eveningstandardread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83" y="3124469"/>
            <a:ext cx="3964434" cy="311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34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quotes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know quotes give freshness and authority to mass media stories.</a:t>
            </a:r>
          </a:p>
          <a:p>
            <a:r>
              <a:rPr lang="en-US" dirty="0"/>
              <a:t>That doesn’t mean paragraphs of quotes make it better. It gets dull.</a:t>
            </a:r>
          </a:p>
          <a:p>
            <a:r>
              <a:rPr lang="en-US" dirty="0"/>
              <a:t>You are still the writer, so you’re still in charge of the story, not the source.</a:t>
            </a:r>
          </a:p>
          <a:p>
            <a:r>
              <a:rPr lang="en-US" dirty="0"/>
              <a:t>We try to start the sentence with the quote, instead of leading up to it, such as:</a:t>
            </a:r>
          </a:p>
          <a:p>
            <a:pPr marL="320040" lvl="1" indent="0">
              <a:buNone/>
            </a:pPr>
            <a:r>
              <a:rPr lang="en-US" dirty="0"/>
              <a:t>“I like to go to Herd &amp; Horns a couple times a week,” he said, “and hang out with the theatre guys.”</a:t>
            </a:r>
          </a:p>
          <a:p>
            <a:pPr marL="331470" indent="-285750"/>
            <a:r>
              <a:rPr lang="en-US" dirty="0"/>
              <a:t>Instead of:</a:t>
            </a:r>
          </a:p>
          <a:p>
            <a:pPr marL="320040" lvl="1" indent="0">
              <a:buNone/>
            </a:pPr>
            <a:r>
              <a:rPr lang="en-US" dirty="0"/>
              <a:t>Josh said he liked to “go to Herd &amp; Horns a couple times a week and hang out with the theatre guys.”</a:t>
            </a:r>
          </a:p>
        </p:txBody>
      </p:sp>
    </p:spTree>
    <p:extLst>
      <p:ext uri="{BB962C8B-B14F-4D97-AF65-F5344CB8AC3E}">
        <p14:creationId xmlns:p14="http://schemas.microsoft.com/office/powerpoint/2010/main" val="1300650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quotes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Avoid awkwardly breaking quotes, such as:</a:t>
            </a:r>
          </a:p>
          <a:p>
            <a:pPr marL="320040" lvl="2" indent="0">
              <a:buClr>
                <a:schemeClr val="accent1"/>
              </a:buClr>
              <a:buNone/>
            </a:pPr>
            <a:r>
              <a:rPr lang="en-US" dirty="0"/>
              <a:t>“I like to go,” he said, “to Herd &amp; Horns a couple times a week and hang out with the theatre guys.”</a:t>
            </a:r>
          </a:p>
          <a:p>
            <a:pPr marL="331470" lvl="1" indent="-285750">
              <a:buClr>
                <a:schemeClr val="accent1"/>
              </a:buClr>
            </a:pPr>
            <a:r>
              <a:rPr lang="en-US" dirty="0"/>
              <a:t>Attributions should be simple enough not to call attention to themselves. “Said” or “says” (be consistent) is standard. People just tend to skip over it.</a:t>
            </a:r>
          </a:p>
          <a:p>
            <a:pPr marL="331470" lvl="1" indent="-285750">
              <a:buClr>
                <a:schemeClr val="accent1"/>
              </a:buClr>
            </a:pPr>
            <a:r>
              <a:rPr lang="en-US" dirty="0"/>
              <a:t>You can provide variety if the conversation shifts, such as: “She added, pointed out, explained, replied.”</a:t>
            </a:r>
          </a:p>
          <a:p>
            <a:pPr marL="331470" lvl="1" indent="-285750">
              <a:buClr>
                <a:schemeClr val="accent1"/>
              </a:buClr>
            </a:pPr>
            <a:r>
              <a:rPr lang="en-US" dirty="0"/>
              <a:t>Avoid using “commented” or “stated.” Sounds clunky.</a:t>
            </a:r>
          </a:p>
        </p:txBody>
      </p:sp>
    </p:spTree>
    <p:extLst>
      <p:ext uri="{BB962C8B-B14F-4D97-AF65-F5344CB8AC3E}">
        <p14:creationId xmlns:p14="http://schemas.microsoft.com/office/powerpoint/2010/main" val="3079040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quotes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Here’s how Sally Quinn used quotes from several people in her article about how to get around in Washington, D.C.</a:t>
            </a:r>
          </a:p>
          <a:p>
            <a:pPr marL="320040" lvl="1" indent="0">
              <a:buNone/>
            </a:pPr>
            <a:r>
              <a:rPr lang="en-US" sz="1400" dirty="0"/>
              <a:t>The third thing one must have to succeed is an innate understanding of who’s in and </a:t>
            </a:r>
            <a:r>
              <a:rPr lang="en-US" sz="1400"/>
              <a:t>who’s out, </a:t>
            </a:r>
            <a:r>
              <a:rPr lang="en-US" sz="1400" dirty="0"/>
              <a:t>who to cultivate and who to stay away from. To have a finger in every pie. To make a point of knowing and meeting people in different circles. Being totally </a:t>
            </a:r>
            <a:r>
              <a:rPr lang="en-US" sz="1400" i="1" dirty="0"/>
              <a:t>au courant.</a:t>
            </a:r>
            <a:r>
              <a:rPr lang="en-US" sz="1400" dirty="0"/>
              <a:t> Reading the paper.</a:t>
            </a:r>
          </a:p>
          <a:p>
            <a:pPr marL="320040" lvl="1" indent="0">
              <a:buNone/>
            </a:pPr>
            <a:r>
              <a:rPr lang="en-US" sz="1400" dirty="0"/>
              <a:t>“He’s got taste and nothing but guts,” says a well-known newspaperman. “How he contrives to get Martha Graham there I don’t know, but I don’t get that many whacks at meeting Martha Graham so I go.”</a:t>
            </a:r>
          </a:p>
          <a:p>
            <a:pPr marL="320040" lvl="1" indent="0">
              <a:buNone/>
            </a:pPr>
            <a:r>
              <a:rPr lang="en-US" sz="1400" dirty="0"/>
              <a:t>Another well-known columnist says, “You go, maybe with misgivings, but you go because maybe there’ll be someone you will meet that you need to know for your work. That’s the technique.”</a:t>
            </a:r>
          </a:p>
          <a:p>
            <a:pPr marL="320040" lvl="1" indent="0">
              <a:buNone/>
            </a:pPr>
            <a:r>
              <a:rPr lang="en-US" sz="1400" dirty="0"/>
              <a:t>“Steve understands that this is the most democratic town there is,” says Liz Carpenter. “He knows somebody can pick his teeth but if he’s a Supreme Court justice people will want to see him.” </a:t>
            </a:r>
          </a:p>
          <a:p>
            <a:pPr marL="320040" lvl="1" indent="0">
              <a:buNone/>
            </a:pPr>
            <a:r>
              <a:rPr lang="en-US" sz="1400" dirty="0"/>
              <a:t>“When I gave the birthday party for Joanie,” says Martindale, “The first thing I had to figure out was who liked her and who would come. And of course, for Joanie, they would all come.”</a:t>
            </a:r>
          </a:p>
        </p:txBody>
      </p:sp>
    </p:spTree>
    <p:extLst>
      <p:ext uri="{BB962C8B-B14F-4D97-AF65-F5344CB8AC3E}">
        <p14:creationId xmlns:p14="http://schemas.microsoft.com/office/powerpoint/2010/main" val="3988618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Gathering words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gather these words, you need to interview people.</a:t>
            </a:r>
          </a:p>
          <a:p>
            <a:r>
              <a:rPr lang="en-US" dirty="0"/>
              <a:t>“Quotes,” as we call them in the media, can bring to life a story that otherwise is so dull we fall asleep even as we’re writing it.</a:t>
            </a:r>
          </a:p>
          <a:p>
            <a:r>
              <a:rPr lang="en-US" dirty="0"/>
              <a:t>You have your institutional histories, your nonprofit annual meetings, your city commission public utility committees….</a:t>
            </a:r>
          </a:p>
          <a:p>
            <a:r>
              <a:rPr lang="en-US" dirty="0"/>
              <a:t>How to make them interesting? How about looking for the human element?</a:t>
            </a:r>
          </a:p>
          <a:p>
            <a:r>
              <a:rPr lang="en-US" dirty="0"/>
              <a:t>“Journalism is about people doing things.” And also saying things.</a:t>
            </a:r>
          </a:p>
        </p:txBody>
      </p:sp>
    </p:spTree>
    <p:extLst>
      <p:ext uri="{BB962C8B-B14F-4D97-AF65-F5344CB8AC3E}">
        <p14:creationId xmlns:p14="http://schemas.microsoft.com/office/powerpoint/2010/main" val="248991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behind the issue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People are passionate about their interests, even if we may not be:</a:t>
            </a:r>
          </a:p>
          <a:p>
            <a:r>
              <a:rPr lang="en-US" dirty="0"/>
              <a:t>The chair of the public utility committee has a future in politics hanging on the power line she wants to install.</a:t>
            </a:r>
          </a:p>
          <a:p>
            <a:r>
              <a:rPr lang="en-US" dirty="0"/>
              <a:t>At the same time, the homeowner is just as passionately opposed to new power lines invading her neighborhood.</a:t>
            </a:r>
          </a:p>
          <a:p>
            <a:pPr marL="45720" indent="0">
              <a:buNone/>
            </a:pPr>
            <a:r>
              <a:rPr lang="en-US" dirty="0"/>
              <a:t>Find these people, and your story will not be boring.</a:t>
            </a:r>
          </a:p>
        </p:txBody>
      </p:sp>
      <p:pic>
        <p:nvPicPr>
          <p:cNvPr id="4" name="Picture 3" descr="ang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00" y="3288644"/>
            <a:ext cx="4460685" cy="34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10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behind the bland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years ago I was assigned to write a story about neighborhood grocery stores. Many were closing as city customs changed.</a:t>
            </a:r>
          </a:p>
          <a:p>
            <a:r>
              <a:rPr lang="en-US" dirty="0"/>
              <a:t>I thought this was going to be a boring story. But I was wrong.</a:t>
            </a:r>
          </a:p>
          <a:p>
            <a:r>
              <a:rPr lang="en-US" dirty="0"/>
              <a:t>I talked to owners, patrons, former owners and families, and found passion and sorrow behind the changes. I found out how one little store owner kept his own meat market for the neighborhood. How another kept a whole wall with treats for the kids. How a third served generation after generation of college students—and what she thought about them.</a:t>
            </a:r>
          </a:p>
        </p:txBody>
      </p:sp>
    </p:spTree>
    <p:extLst>
      <p:ext uri="{BB962C8B-B14F-4D97-AF65-F5344CB8AC3E}">
        <p14:creationId xmlns:p14="http://schemas.microsoft.com/office/powerpoint/2010/main" val="8175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Talking to people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boring, I found out this was a story about changing life in the city. </a:t>
            </a:r>
          </a:p>
          <a:p>
            <a:r>
              <a:rPr lang="en-US" dirty="0"/>
              <a:t>But you have to talk to people!</a:t>
            </a:r>
          </a:p>
          <a:p>
            <a:r>
              <a:rPr lang="en-US" dirty="0"/>
              <a:t>The information you need is stuffed into most people of age and experience. Your job is to squeeze it out.</a:t>
            </a:r>
          </a:p>
        </p:txBody>
      </p:sp>
      <p:pic>
        <p:nvPicPr>
          <p:cNvPr id="4" name="Picture 3" descr="londonstre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58" y="3082414"/>
            <a:ext cx="4173158" cy="31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9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information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journalism people get most of their information from interviews. This is in contrast to academic research, when, unless it’s a panel or oral history, usually the writer doesn’t interview people in an open, wide-ranging manner.</a:t>
            </a:r>
          </a:p>
        </p:txBody>
      </p:sp>
      <p:pic>
        <p:nvPicPr>
          <p:cNvPr id="4" name="Picture 3" descr="stevepresen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2" y="2322233"/>
            <a:ext cx="5853101" cy="42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0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subject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can’t predict sometimes who will make a good interview.</a:t>
            </a:r>
          </a:p>
          <a:p>
            <a:r>
              <a:rPr lang="en-US" dirty="0"/>
              <a:t>We can’t always assume it will be the most important person, like the president of the university.</a:t>
            </a:r>
          </a:p>
          <a:p>
            <a:r>
              <a:rPr lang="en-US" dirty="0"/>
              <a:t>It might be the coffee counter lady—and depending on the story, that person might be the best interview.</a:t>
            </a:r>
          </a:p>
          <a:p>
            <a:r>
              <a:rPr lang="en-US" dirty="0"/>
              <a:t>We try to chose someone who is likely to know something and wants to talk about it.</a:t>
            </a:r>
          </a:p>
        </p:txBody>
      </p:sp>
      <p:pic>
        <p:nvPicPr>
          <p:cNvPr id="4" name="Picture 3" descr="kingscros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26" y="3280233"/>
            <a:ext cx="3029902" cy="33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96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Interviewing skills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people don’t start out with highly developed interview skills.</a:t>
            </a:r>
          </a:p>
          <a:p>
            <a:r>
              <a:rPr lang="en-US" dirty="0"/>
              <a:t>Most of us are nervous when we’re just getting into the interview experience.</a:t>
            </a:r>
          </a:p>
          <a:p>
            <a:r>
              <a:rPr lang="en-US" dirty="0"/>
              <a:t>But it’s also possible to get too comfortable, and avoid prodding or asking difficult questions that need to be asked.</a:t>
            </a:r>
          </a:p>
        </p:txBody>
      </p:sp>
      <p:pic>
        <p:nvPicPr>
          <p:cNvPr id="4" name="Picture 3" descr="demonstrato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5" y="2637071"/>
            <a:ext cx="6770218" cy="422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70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170</TotalTime>
  <Words>1929</Words>
  <Application>Microsoft Macintosh PowerPoint</Application>
  <PresentationFormat>On-screen Show (4:3)</PresentationFormat>
  <Paragraphs>116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Franklin Gothic Book</vt:lpstr>
      <vt:lpstr>Franklin Gothic Medium</vt:lpstr>
      <vt:lpstr>Wingdings</vt:lpstr>
      <vt:lpstr>Angles</vt:lpstr>
      <vt:lpstr>Interviews</vt:lpstr>
      <vt:lpstr>Getting people talking</vt:lpstr>
      <vt:lpstr>Gathering words</vt:lpstr>
      <vt:lpstr>Who’s behind the issue</vt:lpstr>
      <vt:lpstr>What’s behind the bland</vt:lpstr>
      <vt:lpstr>Talking to people</vt:lpstr>
      <vt:lpstr>Getting the information</vt:lpstr>
      <vt:lpstr>Choosing a subject</vt:lpstr>
      <vt:lpstr>Interviewing skills</vt:lpstr>
      <vt:lpstr>Taking notes</vt:lpstr>
      <vt:lpstr>Notes</vt:lpstr>
      <vt:lpstr>Transcribing</vt:lpstr>
      <vt:lpstr>Be prepared</vt:lpstr>
      <vt:lpstr>Homework</vt:lpstr>
      <vt:lpstr>Questions</vt:lpstr>
      <vt:lpstr>Fear of imposing</vt:lpstr>
      <vt:lpstr>Awkward response</vt:lpstr>
      <vt:lpstr>Awkward interviews</vt:lpstr>
      <vt:lpstr>Juggling ethics</vt:lpstr>
      <vt:lpstr>Reader expectations</vt:lpstr>
      <vt:lpstr>Handling quotes</vt:lpstr>
      <vt:lpstr>Breaking quotes</vt:lpstr>
      <vt:lpstr>Using quotes</vt:lpstr>
    </vt:vector>
  </TitlesOfParts>
  <Company>NDSU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Interviews</dc:title>
  <dc:creator>Ross Collins</dc:creator>
  <cp:lastModifiedBy>Ross Collins</cp:lastModifiedBy>
  <cp:revision>30</cp:revision>
  <dcterms:created xsi:type="dcterms:W3CDTF">2015-11-02T19:55:41Z</dcterms:created>
  <dcterms:modified xsi:type="dcterms:W3CDTF">2019-09-06T20:12:27Z</dcterms:modified>
</cp:coreProperties>
</file>