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8" r:id="rId21"/>
    <p:sldId id="279" r:id="rId22"/>
    <p:sldId id="280" r:id="rId23"/>
    <p:sldId id="281" r:id="rId24"/>
    <p:sldId id="282" r:id="rId25"/>
    <p:sldId id="277" r:id="rId26"/>
    <p:sldId id="273" r:id="rId27"/>
    <p:sldId id="276"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9/6/19</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F71CE-B899-4B2B-848D-9F12F0C901B6}"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CF1CA-F464-4B29-B867-EAF8A9B936E3}" type="datetime1">
              <a:rPr lang="en-US" smtClean="0"/>
              <a:pPr/>
              <a:t>9/6/19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67FD-6084-4075-993E-77EC8038773F}" type="datetime1">
              <a:rPr lang="en-US" smtClean="0"/>
              <a:pPr/>
              <a:t>9/6/19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9/6/19</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weirdwaysofnew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Leads</a:t>
            </a:r>
          </a:p>
        </p:txBody>
      </p:sp>
      <p:sp>
        <p:nvSpPr>
          <p:cNvPr id="3" name="Subtitle 2"/>
          <p:cNvSpPr>
            <a:spLocks noGrp="1"/>
          </p:cNvSpPr>
          <p:nvPr>
            <p:ph type="subTitle" idx="1"/>
          </p:nvPr>
        </p:nvSpPr>
        <p:spPr/>
        <p:txBody>
          <a:bodyPr/>
          <a:lstStyle/>
          <a:p>
            <a:r>
              <a:rPr lang="en-US" dirty="0"/>
              <a:t>The most important sentence of the story.</a:t>
            </a:r>
          </a:p>
        </p:txBody>
      </p:sp>
    </p:spTree>
    <p:extLst>
      <p:ext uri="{BB962C8B-B14F-4D97-AF65-F5344CB8AC3E}">
        <p14:creationId xmlns:p14="http://schemas.microsoft.com/office/powerpoint/2010/main" val="406386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leads</a:t>
            </a:r>
          </a:p>
        </p:txBody>
      </p:sp>
      <p:sp>
        <p:nvSpPr>
          <p:cNvPr id="3" name="Content Placeholder 2"/>
          <p:cNvSpPr>
            <a:spLocks noGrp="1"/>
          </p:cNvSpPr>
          <p:nvPr>
            <p:ph idx="1"/>
          </p:nvPr>
        </p:nvSpPr>
        <p:spPr/>
        <p:txBody>
          <a:bodyPr/>
          <a:lstStyle/>
          <a:p>
            <a:r>
              <a:rPr lang="en-US" dirty="0"/>
              <a:t>Here’s the second </a:t>
            </a:r>
            <a:r>
              <a:rPr lang="en-US" dirty="0" err="1"/>
              <a:t>graf</a:t>
            </a:r>
            <a:r>
              <a:rPr lang="en-US" dirty="0"/>
              <a:t>:</a:t>
            </a:r>
          </a:p>
          <a:p>
            <a:endParaRPr lang="en-US" dirty="0"/>
          </a:p>
          <a:p>
            <a:pPr marL="320040" lvl="1" indent="0">
              <a:buNone/>
            </a:pPr>
            <a:r>
              <a:rPr lang="en-US" dirty="0"/>
              <a:t>My trouble began when the Department of Agriculture published the hot dog’s ingredients—everything that may legally qualify—because it was asked by the poultry industry to relax the conditions under which the ingredients might also include chicken. In other words, can a chicken-</a:t>
            </a:r>
            <a:r>
              <a:rPr lang="en-US" dirty="0" err="1"/>
              <a:t>furter</a:t>
            </a:r>
            <a:r>
              <a:rPr lang="en-US" dirty="0"/>
              <a:t> find happiness in the land of the frank?</a:t>
            </a:r>
          </a:p>
        </p:txBody>
      </p:sp>
    </p:spTree>
    <p:extLst>
      <p:ext uri="{BB962C8B-B14F-4D97-AF65-F5344CB8AC3E}">
        <p14:creationId xmlns:p14="http://schemas.microsoft.com/office/powerpoint/2010/main" val="212336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leads</a:t>
            </a:r>
          </a:p>
        </p:txBody>
      </p:sp>
      <p:sp>
        <p:nvSpPr>
          <p:cNvPr id="3" name="Content Placeholder 2"/>
          <p:cNvSpPr>
            <a:spLocks noGrp="1"/>
          </p:cNvSpPr>
          <p:nvPr>
            <p:ph idx="1"/>
          </p:nvPr>
        </p:nvSpPr>
        <p:spPr/>
        <p:txBody>
          <a:bodyPr/>
          <a:lstStyle/>
          <a:p>
            <a:r>
              <a:rPr lang="en-US" dirty="0"/>
              <a:t>Zinsser notes that his longer sentence explains the incident, but then he adds what he calls a “snapper” to “restore the easy-going tone.</a:t>
            </a:r>
          </a:p>
          <a:p>
            <a:r>
              <a:rPr lang="en-US" dirty="0"/>
              <a:t>We also note he uses a supposedly forbidden passive voice:</a:t>
            </a:r>
          </a:p>
          <a:p>
            <a:pPr marL="45720" indent="0">
              <a:buNone/>
            </a:pPr>
            <a:r>
              <a:rPr lang="en-US" dirty="0"/>
              <a:t> </a:t>
            </a:r>
          </a:p>
          <a:p>
            <a:pPr marL="320040" lvl="1" indent="0">
              <a:buNone/>
            </a:pPr>
            <a:r>
              <a:rPr lang="en-US" dirty="0"/>
              <a:t>…because it was asked by the poultry industry to relax the conditions…</a:t>
            </a:r>
          </a:p>
          <a:p>
            <a:pPr marL="320040" lvl="1" indent="0">
              <a:buNone/>
            </a:pPr>
            <a:endParaRPr lang="en-US" dirty="0"/>
          </a:p>
          <a:p>
            <a:r>
              <a:rPr lang="en-US" dirty="0"/>
              <a:t>Question: Why did he not write in the active voice, “because the poultry industry asked it to relax the conditions….”</a:t>
            </a:r>
          </a:p>
        </p:txBody>
      </p:sp>
    </p:spTree>
    <p:extLst>
      <p:ext uri="{BB962C8B-B14F-4D97-AF65-F5344CB8AC3E}">
        <p14:creationId xmlns:p14="http://schemas.microsoft.com/office/powerpoint/2010/main" val="148233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leads</a:t>
            </a:r>
          </a:p>
        </p:txBody>
      </p:sp>
      <p:sp>
        <p:nvSpPr>
          <p:cNvPr id="3" name="Content Placeholder 2"/>
          <p:cNvSpPr>
            <a:spLocks noGrp="1"/>
          </p:cNvSpPr>
          <p:nvPr>
            <p:ph idx="1"/>
          </p:nvPr>
        </p:nvSpPr>
        <p:spPr/>
        <p:txBody>
          <a:bodyPr/>
          <a:lstStyle/>
          <a:p>
            <a:r>
              <a:rPr lang="en-US" dirty="0"/>
              <a:t>Here’s the next </a:t>
            </a:r>
            <a:r>
              <a:rPr lang="en-US" dirty="0" err="1"/>
              <a:t>graf</a:t>
            </a:r>
            <a:r>
              <a:rPr lang="en-US" dirty="0"/>
              <a:t>:</a:t>
            </a:r>
          </a:p>
          <a:p>
            <a:pPr marL="45720" indent="0">
              <a:buNone/>
            </a:pPr>
            <a:endParaRPr lang="en-US" dirty="0"/>
          </a:p>
          <a:p>
            <a:pPr marL="320040" lvl="1" indent="0">
              <a:buNone/>
            </a:pPr>
            <a:r>
              <a:rPr lang="en-US" dirty="0"/>
              <a:t>Judging by the 1,066 mainly hostile answers that the department got when it sent out a questionnaire on this point, the very thought is unthinkable. The public mood was most felicitously caught by the woman who replied: “I don’t eat feather meat of no kind.” </a:t>
            </a:r>
          </a:p>
          <a:p>
            <a:endParaRPr lang="en-US" dirty="0"/>
          </a:p>
          <a:p>
            <a:r>
              <a:rPr lang="en-US" dirty="0"/>
              <a:t>Funny quote at the end. Say something funny and a reader will probably at least continue a little longer. As Zinsser noted, when you find a funny quote, find a way to use it.</a:t>
            </a:r>
          </a:p>
        </p:txBody>
      </p:sp>
    </p:spTree>
    <p:extLst>
      <p:ext uri="{BB962C8B-B14F-4D97-AF65-F5344CB8AC3E}">
        <p14:creationId xmlns:p14="http://schemas.microsoft.com/office/powerpoint/2010/main" val="262226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leads</a:t>
            </a:r>
          </a:p>
        </p:txBody>
      </p:sp>
      <p:sp>
        <p:nvSpPr>
          <p:cNvPr id="3" name="Content Placeholder 2"/>
          <p:cNvSpPr>
            <a:spLocks noGrp="1"/>
          </p:cNvSpPr>
          <p:nvPr>
            <p:ph idx="1"/>
          </p:nvPr>
        </p:nvSpPr>
        <p:spPr>
          <a:xfrm>
            <a:off x="914400" y="2769833"/>
            <a:ext cx="6051479" cy="3539527"/>
          </a:xfrm>
        </p:spPr>
        <p:txBody>
          <a:bodyPr/>
          <a:lstStyle/>
          <a:p>
            <a:r>
              <a:rPr lang="en-US" dirty="0"/>
              <a:t>Whatever you think about hot dogs, I’m pretty sure you’re going to want to read more of that story.</a:t>
            </a:r>
          </a:p>
          <a:p>
            <a:endParaRPr lang="en-US" dirty="0"/>
          </a:p>
          <a:p>
            <a:endParaRPr lang="en-US" dirty="0"/>
          </a:p>
        </p:txBody>
      </p:sp>
      <p:pic>
        <p:nvPicPr>
          <p:cNvPr id="5" name="Picture 4">
            <a:extLst>
              <a:ext uri="{FF2B5EF4-FFF2-40B4-BE49-F238E27FC236}">
                <a16:creationId xmlns:a16="http://schemas.microsoft.com/office/drawing/2014/main" id="{E2C19128-0523-A244-B495-C56076775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805" y="2224873"/>
            <a:ext cx="2437791" cy="3888251"/>
          </a:xfrm>
          <a:prstGeom prst="rect">
            <a:avLst/>
          </a:prstGeom>
        </p:spPr>
      </p:pic>
    </p:spTree>
    <p:extLst>
      <p:ext uri="{BB962C8B-B14F-4D97-AF65-F5344CB8AC3E}">
        <p14:creationId xmlns:p14="http://schemas.microsoft.com/office/powerpoint/2010/main" val="324089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Surprise and novelty</a:t>
            </a:r>
          </a:p>
        </p:txBody>
      </p:sp>
      <p:sp>
        <p:nvSpPr>
          <p:cNvPr id="3" name="Content Placeholder 2"/>
          <p:cNvSpPr>
            <a:spLocks noGrp="1"/>
          </p:cNvSpPr>
          <p:nvPr>
            <p:ph idx="1"/>
          </p:nvPr>
        </p:nvSpPr>
        <p:spPr/>
        <p:txBody>
          <a:bodyPr/>
          <a:lstStyle/>
          <a:p>
            <a:r>
              <a:rPr lang="en-US" dirty="0"/>
              <a:t>Here’s a lead from the </a:t>
            </a:r>
            <a:r>
              <a:rPr lang="en-US" i="1" dirty="0"/>
              <a:t>Star-Tribune </a:t>
            </a:r>
            <a:r>
              <a:rPr lang="en-US" dirty="0"/>
              <a:t>(Minneapolis-St. Paul):</a:t>
            </a:r>
          </a:p>
          <a:p>
            <a:endParaRPr lang="en-US" dirty="0"/>
          </a:p>
          <a:p>
            <a:pPr marL="320040" lvl="1" indent="0">
              <a:buNone/>
            </a:pPr>
            <a:r>
              <a:rPr lang="en-US" dirty="0"/>
              <a:t>As a Minnesota fisherman, Daniel </a:t>
            </a:r>
            <a:r>
              <a:rPr lang="en-US" dirty="0" err="1"/>
              <a:t>VanVickle</a:t>
            </a:r>
            <a:r>
              <a:rPr lang="en-US" dirty="0"/>
              <a:t> is on the verge of sudden fame and notoriety. </a:t>
            </a:r>
          </a:p>
          <a:p>
            <a:pPr marL="320040" lvl="1" indent="0">
              <a:buNone/>
            </a:pPr>
            <a:r>
              <a:rPr lang="en-US" dirty="0"/>
              <a:t>He is also 31/2 years old. </a:t>
            </a:r>
          </a:p>
          <a:p>
            <a:pPr marL="45720" indent="0" algn="r">
              <a:buNone/>
            </a:pPr>
            <a:r>
              <a:rPr lang="en-US" sz="1400" dirty="0"/>
              <a:t>(Ron </a:t>
            </a:r>
            <a:r>
              <a:rPr lang="en-US" sz="1400" dirty="0" err="1"/>
              <a:t>Schara</a:t>
            </a:r>
            <a:r>
              <a:rPr lang="en-US" sz="1400" dirty="0"/>
              <a:t>)</a:t>
            </a:r>
          </a:p>
        </p:txBody>
      </p:sp>
    </p:spTree>
    <p:extLst>
      <p:ext uri="{BB962C8B-B14F-4D97-AF65-F5344CB8AC3E}">
        <p14:creationId xmlns:p14="http://schemas.microsoft.com/office/powerpoint/2010/main" val="104021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Surprise and irony</a:t>
            </a:r>
          </a:p>
        </p:txBody>
      </p:sp>
      <p:sp>
        <p:nvSpPr>
          <p:cNvPr id="3" name="Content Placeholder 2"/>
          <p:cNvSpPr>
            <a:spLocks noGrp="1"/>
          </p:cNvSpPr>
          <p:nvPr>
            <p:ph idx="1"/>
          </p:nvPr>
        </p:nvSpPr>
        <p:spPr/>
        <p:txBody>
          <a:bodyPr/>
          <a:lstStyle/>
          <a:p>
            <a:r>
              <a:rPr lang="en-US" dirty="0"/>
              <a:t>Most of us would probably read on. The story is about a kid who caught a state record fish.</a:t>
            </a:r>
          </a:p>
          <a:p>
            <a:endParaRPr lang="en-US" dirty="0"/>
          </a:p>
          <a:p>
            <a:r>
              <a:rPr lang="en-US" dirty="0"/>
              <a:t>Irony is also surprising, melding two seemingly dissimilar concepts:</a:t>
            </a:r>
          </a:p>
          <a:p>
            <a:endParaRPr lang="en-US" dirty="0"/>
          </a:p>
          <a:p>
            <a:pPr marL="320040" lvl="1" indent="0">
              <a:buNone/>
            </a:pPr>
            <a:r>
              <a:rPr lang="en-US" dirty="0"/>
              <a:t>It seems bizarre and remote, John Sexton’s story of death and pain, as his Thunderbird races in brilliant sunlight down the concrete highways that seem both soul and sinew of Detroit.</a:t>
            </a:r>
          </a:p>
          <a:p>
            <a:pPr marL="45720" indent="0" algn="r">
              <a:buNone/>
            </a:pPr>
            <a:r>
              <a:rPr lang="en-US" sz="1400" dirty="0"/>
              <a:t>(Myra MacPherson)</a:t>
            </a:r>
          </a:p>
        </p:txBody>
      </p:sp>
    </p:spTree>
    <p:extLst>
      <p:ext uri="{BB962C8B-B14F-4D97-AF65-F5344CB8AC3E}">
        <p14:creationId xmlns:p14="http://schemas.microsoft.com/office/powerpoint/2010/main" val="137818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Surprise and irony</a:t>
            </a:r>
          </a:p>
        </p:txBody>
      </p:sp>
      <p:sp>
        <p:nvSpPr>
          <p:cNvPr id="3" name="Content Placeholder 2"/>
          <p:cNvSpPr>
            <a:spLocks noGrp="1"/>
          </p:cNvSpPr>
          <p:nvPr>
            <p:ph idx="1"/>
          </p:nvPr>
        </p:nvSpPr>
        <p:spPr/>
        <p:txBody>
          <a:bodyPr/>
          <a:lstStyle/>
          <a:p>
            <a:r>
              <a:rPr lang="en-US" dirty="0"/>
              <a:t>Would you want to read on? I’ll bet you would. It’s a story about a former POW and his challenges of dealing with life in the States.</a:t>
            </a:r>
          </a:p>
        </p:txBody>
      </p:sp>
    </p:spTree>
    <p:extLst>
      <p:ext uri="{BB962C8B-B14F-4D97-AF65-F5344CB8AC3E}">
        <p14:creationId xmlns:p14="http://schemas.microsoft.com/office/powerpoint/2010/main" val="176014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Snagged</a:t>
            </a:r>
          </a:p>
        </p:txBody>
      </p:sp>
      <p:sp>
        <p:nvSpPr>
          <p:cNvPr id="3" name="Content Placeholder 2"/>
          <p:cNvSpPr>
            <a:spLocks noGrp="1"/>
          </p:cNvSpPr>
          <p:nvPr>
            <p:ph idx="1"/>
          </p:nvPr>
        </p:nvSpPr>
        <p:spPr/>
        <p:txBody>
          <a:bodyPr/>
          <a:lstStyle/>
          <a:p>
            <a:r>
              <a:rPr lang="en-US" dirty="0"/>
              <a:t>Once a writer can be fairly confident that the lead has done its work, the rest is not quite as difficult.</a:t>
            </a:r>
          </a:p>
          <a:p>
            <a:r>
              <a:rPr lang="en-US" dirty="0"/>
              <a:t>If you’re casting about for leads, often the answer is in some odd fact or interesting detail likely to attract attention. </a:t>
            </a:r>
          </a:p>
          <a:p>
            <a:r>
              <a:rPr lang="en-US" dirty="0"/>
              <a:t>In researching and interviewing for a story, observe details. Look for the unusual that may set the tone of the story.</a:t>
            </a:r>
          </a:p>
          <a:p>
            <a:r>
              <a:rPr lang="en-US" dirty="0"/>
              <a:t>As you sift through your notes a detail sometimes steps out and begs for promotion to the beginning.</a:t>
            </a:r>
          </a:p>
        </p:txBody>
      </p:sp>
    </p:spTree>
    <p:extLst>
      <p:ext uri="{BB962C8B-B14F-4D97-AF65-F5344CB8AC3E}">
        <p14:creationId xmlns:p14="http://schemas.microsoft.com/office/powerpoint/2010/main" val="391512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as leads</a:t>
            </a:r>
          </a:p>
        </p:txBody>
      </p:sp>
      <p:sp>
        <p:nvSpPr>
          <p:cNvPr id="3" name="Content Placeholder 2"/>
          <p:cNvSpPr>
            <a:spLocks noGrp="1"/>
          </p:cNvSpPr>
          <p:nvPr>
            <p:ph idx="1"/>
          </p:nvPr>
        </p:nvSpPr>
        <p:spPr/>
        <p:txBody>
          <a:bodyPr/>
          <a:lstStyle/>
          <a:p>
            <a:r>
              <a:rPr lang="en-US" dirty="0"/>
              <a:t>Here’s a lead that suggests the writer observed details:</a:t>
            </a:r>
          </a:p>
          <a:p>
            <a:pPr marL="320040" lvl="1" indent="0">
              <a:buNone/>
            </a:pPr>
            <a:r>
              <a:rPr lang="en-US" dirty="0"/>
              <a:t>Fresh young faces, flushed with cold and excitement. Flaring miniskirts, flashing, slender legs, splayed in the air in symmetrical formation. Shouts and yells, screeched to the crowd in forceful unisons, answered by thunderous roars. It’s the cheerleaders, doing their stuff for the big game, the culmination of the season, the ultimate prize.”</a:t>
            </a:r>
          </a:p>
          <a:p>
            <a:pPr marL="45720" indent="0" algn="r">
              <a:buNone/>
            </a:pPr>
            <a:r>
              <a:rPr lang="en-US" sz="1400" dirty="0"/>
              <a:t>(Alan M. </a:t>
            </a:r>
            <a:r>
              <a:rPr lang="en-US" sz="1400" dirty="0" err="1"/>
              <a:t>Kriegsman</a:t>
            </a:r>
            <a:r>
              <a:rPr lang="en-US" sz="1400" dirty="0"/>
              <a:t>)</a:t>
            </a:r>
          </a:p>
        </p:txBody>
      </p:sp>
    </p:spTree>
    <p:extLst>
      <p:ext uri="{BB962C8B-B14F-4D97-AF65-F5344CB8AC3E}">
        <p14:creationId xmlns:p14="http://schemas.microsoft.com/office/powerpoint/2010/main" val="53293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p>
        </p:txBody>
      </p:sp>
      <p:sp>
        <p:nvSpPr>
          <p:cNvPr id="3" name="Content Placeholder 2"/>
          <p:cNvSpPr>
            <a:spLocks noGrp="1"/>
          </p:cNvSpPr>
          <p:nvPr>
            <p:ph idx="1"/>
          </p:nvPr>
        </p:nvSpPr>
        <p:spPr/>
        <p:txBody>
          <a:bodyPr/>
          <a:lstStyle/>
          <a:p>
            <a:r>
              <a:rPr lang="en-US" dirty="0"/>
              <a:t>A story about high school cheerleaders would seem to be fairly mundane, but most people who read that lead would go onto the second </a:t>
            </a:r>
            <a:r>
              <a:rPr lang="en-US" dirty="0" err="1"/>
              <a:t>graf</a:t>
            </a:r>
            <a:r>
              <a:rPr lang="en-US" dirty="0"/>
              <a:t>, at the least. Or how about this:</a:t>
            </a:r>
          </a:p>
          <a:p>
            <a:endParaRPr lang="en-US" dirty="0"/>
          </a:p>
          <a:p>
            <a:pPr marL="320040" lvl="1" indent="0">
              <a:buNone/>
            </a:pPr>
            <a:r>
              <a:rPr lang="en-US" dirty="0"/>
              <a:t>Parris Island, N.C.—He is seething, he is rabid, he is wound up tight as a golf ball, with more adrenalin surging through his hypothalamus than a cornered slum rat, he is everything these marine recruits with their heads shaved to dirty nubs have ever feared or even hoped a drill instructor might be.</a:t>
            </a:r>
          </a:p>
          <a:p>
            <a:pPr marL="45720" indent="0" algn="r">
              <a:buNone/>
            </a:pPr>
            <a:r>
              <a:rPr lang="en-US" sz="1400" dirty="0"/>
              <a:t>(Henry Allen)</a:t>
            </a:r>
          </a:p>
          <a:p>
            <a:r>
              <a:rPr lang="en-US" sz="1800" dirty="0"/>
              <a:t>Are you going to be reading the next </a:t>
            </a:r>
            <a:r>
              <a:rPr lang="en-US" sz="1800" dirty="0" err="1"/>
              <a:t>graf</a:t>
            </a:r>
            <a:r>
              <a:rPr lang="en-US" sz="1800" dirty="0"/>
              <a:t>? I’m betting you are.</a:t>
            </a:r>
          </a:p>
        </p:txBody>
      </p:sp>
    </p:spTree>
    <p:extLst>
      <p:ext uri="{BB962C8B-B14F-4D97-AF65-F5344CB8AC3E}">
        <p14:creationId xmlns:p14="http://schemas.microsoft.com/office/powerpoint/2010/main" val="335120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Attracting readers</a:t>
            </a:r>
          </a:p>
        </p:txBody>
      </p:sp>
      <p:sp>
        <p:nvSpPr>
          <p:cNvPr id="3" name="Content Placeholder 2"/>
          <p:cNvSpPr>
            <a:spLocks noGrp="1"/>
          </p:cNvSpPr>
          <p:nvPr>
            <p:ph idx="1"/>
          </p:nvPr>
        </p:nvSpPr>
        <p:spPr/>
        <p:txBody>
          <a:bodyPr/>
          <a:lstStyle/>
          <a:p>
            <a:pPr marL="45720" indent="0">
              <a:buNone/>
            </a:pPr>
            <a:r>
              <a:rPr lang="en-US" dirty="0"/>
              <a:t>Readers enter a sea of text from a boatload of sources.</a:t>
            </a:r>
          </a:p>
          <a:p>
            <a:r>
              <a:rPr lang="en-US" dirty="0"/>
              <a:t>Books, magazines, newsletters, newspapers and notes.</a:t>
            </a:r>
          </a:p>
          <a:p>
            <a:r>
              <a:rPr lang="en-US" dirty="0"/>
              <a:t>Websites, social media, texts.</a:t>
            </a:r>
          </a:p>
          <a:p>
            <a:r>
              <a:rPr lang="en-US" dirty="0"/>
              <a:t>Billboards, flyers, store promotions and junk mail.</a:t>
            </a:r>
          </a:p>
        </p:txBody>
      </p:sp>
    </p:spTree>
    <p:extLst>
      <p:ext uri="{BB962C8B-B14F-4D97-AF65-F5344CB8AC3E}">
        <p14:creationId xmlns:p14="http://schemas.microsoft.com/office/powerpoint/2010/main" val="71000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144E-7430-774C-BBB9-C2468DB6E2E7}"/>
              </a:ext>
            </a:extLst>
          </p:cNvPr>
          <p:cNvSpPr>
            <a:spLocks noGrp="1"/>
          </p:cNvSpPr>
          <p:nvPr>
            <p:ph type="title"/>
          </p:nvPr>
        </p:nvSpPr>
        <p:spPr/>
        <p:txBody>
          <a:bodyPr/>
          <a:lstStyle/>
          <a:p>
            <a:r>
              <a:rPr lang="en-US" dirty="0"/>
              <a:t>Rules for standard leads</a:t>
            </a:r>
          </a:p>
        </p:txBody>
      </p:sp>
      <p:sp>
        <p:nvSpPr>
          <p:cNvPr id="3" name="Content Placeholder 2">
            <a:extLst>
              <a:ext uri="{FF2B5EF4-FFF2-40B4-BE49-F238E27FC236}">
                <a16:creationId xmlns:a16="http://schemas.microsoft.com/office/drawing/2014/main" id="{382B5BD6-1C14-9A47-9905-3B5E60E90F17}"/>
              </a:ext>
            </a:extLst>
          </p:cNvPr>
          <p:cNvSpPr>
            <a:spLocks noGrp="1"/>
          </p:cNvSpPr>
          <p:nvPr>
            <p:ph idx="1"/>
          </p:nvPr>
        </p:nvSpPr>
        <p:spPr/>
        <p:txBody>
          <a:bodyPr/>
          <a:lstStyle/>
          <a:p>
            <a:pPr marL="45720" indent="0">
              <a:buNone/>
            </a:pPr>
            <a:r>
              <a:rPr lang="en-US" dirty="0"/>
              <a:t>Try Ross’s SAVE formula. Leads for mass media should be</a:t>
            </a:r>
          </a:p>
          <a:p>
            <a:r>
              <a:rPr lang="en-US" b="1" dirty="0"/>
              <a:t>S</a:t>
            </a:r>
            <a:r>
              <a:rPr lang="en-US" dirty="0"/>
              <a:t>pecific</a:t>
            </a:r>
          </a:p>
          <a:p>
            <a:r>
              <a:rPr lang="en-US" b="1" dirty="0"/>
              <a:t>A</a:t>
            </a:r>
            <a:r>
              <a:rPr lang="en-US" dirty="0"/>
              <a:t>ccurate</a:t>
            </a:r>
          </a:p>
          <a:p>
            <a:r>
              <a:rPr lang="en-US" dirty="0"/>
              <a:t>Mostly in active </a:t>
            </a:r>
            <a:r>
              <a:rPr lang="en-US" b="1" dirty="0"/>
              <a:t>V</a:t>
            </a:r>
            <a:r>
              <a:rPr lang="en-US" dirty="0"/>
              <a:t>oice</a:t>
            </a:r>
          </a:p>
          <a:p>
            <a:r>
              <a:rPr lang="en-US" dirty="0"/>
              <a:t>Relying on </a:t>
            </a:r>
            <a:r>
              <a:rPr lang="en-US" b="1" dirty="0"/>
              <a:t>E</a:t>
            </a:r>
            <a:r>
              <a:rPr lang="en-US" dirty="0"/>
              <a:t>nergetic verbs</a:t>
            </a:r>
          </a:p>
        </p:txBody>
      </p:sp>
    </p:spTree>
    <p:extLst>
      <p:ext uri="{BB962C8B-B14F-4D97-AF65-F5344CB8AC3E}">
        <p14:creationId xmlns:p14="http://schemas.microsoft.com/office/powerpoint/2010/main" val="192693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57E2-FFB6-1C45-A279-16533CE497E5}"/>
              </a:ext>
            </a:extLst>
          </p:cNvPr>
          <p:cNvSpPr>
            <a:spLocks noGrp="1"/>
          </p:cNvSpPr>
          <p:nvPr>
            <p:ph type="title"/>
          </p:nvPr>
        </p:nvSpPr>
        <p:spPr/>
        <p:txBody>
          <a:bodyPr/>
          <a:lstStyle/>
          <a:p>
            <a:r>
              <a:rPr lang="en-US" dirty="0"/>
              <a:t>SAVE in action</a:t>
            </a:r>
          </a:p>
        </p:txBody>
      </p:sp>
      <p:sp>
        <p:nvSpPr>
          <p:cNvPr id="3" name="Content Placeholder 2">
            <a:extLst>
              <a:ext uri="{FF2B5EF4-FFF2-40B4-BE49-F238E27FC236}">
                <a16:creationId xmlns:a16="http://schemas.microsoft.com/office/drawing/2014/main" id="{BF52BDD5-B2DF-EA4E-A00E-21B16AFBB2E9}"/>
              </a:ext>
            </a:extLst>
          </p:cNvPr>
          <p:cNvSpPr>
            <a:spLocks noGrp="1"/>
          </p:cNvSpPr>
          <p:nvPr>
            <p:ph idx="1"/>
          </p:nvPr>
        </p:nvSpPr>
        <p:spPr/>
        <p:txBody>
          <a:bodyPr/>
          <a:lstStyle/>
          <a:p>
            <a:r>
              <a:rPr lang="en-US" dirty="0"/>
              <a:t>Let’s revisit the recent hurricane. We have a story about the aftermath of the hurricane in the Bahamas. We interview a guy who lost his home. Here’s a possible lead:</a:t>
            </a:r>
          </a:p>
          <a:p>
            <a:endParaRPr lang="en-US" dirty="0"/>
          </a:p>
          <a:p>
            <a:pPr marL="45720" indent="0">
              <a:buNone/>
            </a:pPr>
            <a:r>
              <a:rPr lang="en-US" sz="1600" dirty="0"/>
              <a:t>Homes were lost by many people in this week’s hurricane that hit many towns in the Bahamas.</a:t>
            </a:r>
          </a:p>
          <a:p>
            <a:pPr marL="45720" indent="0">
              <a:buNone/>
            </a:pPr>
            <a:endParaRPr lang="en-US" sz="1600" dirty="0"/>
          </a:p>
        </p:txBody>
      </p:sp>
    </p:spTree>
    <p:extLst>
      <p:ext uri="{BB962C8B-B14F-4D97-AF65-F5344CB8AC3E}">
        <p14:creationId xmlns:p14="http://schemas.microsoft.com/office/powerpoint/2010/main" val="1514343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4216-E442-C643-BE1A-8EA3DBE4D935}"/>
              </a:ext>
            </a:extLst>
          </p:cNvPr>
          <p:cNvSpPr>
            <a:spLocks noGrp="1"/>
          </p:cNvSpPr>
          <p:nvPr>
            <p:ph type="title"/>
          </p:nvPr>
        </p:nvSpPr>
        <p:spPr/>
        <p:txBody>
          <a:bodyPr/>
          <a:lstStyle/>
          <a:p>
            <a:r>
              <a:rPr lang="en-US" dirty="0"/>
              <a:t>SAVE</a:t>
            </a:r>
          </a:p>
        </p:txBody>
      </p:sp>
      <p:sp>
        <p:nvSpPr>
          <p:cNvPr id="3" name="Content Placeholder 2">
            <a:extLst>
              <a:ext uri="{FF2B5EF4-FFF2-40B4-BE49-F238E27FC236}">
                <a16:creationId xmlns:a16="http://schemas.microsoft.com/office/drawing/2014/main" id="{97F944DC-9091-A647-91DB-38234AFE2670}"/>
              </a:ext>
            </a:extLst>
          </p:cNvPr>
          <p:cNvSpPr>
            <a:spLocks noGrp="1"/>
          </p:cNvSpPr>
          <p:nvPr>
            <p:ph idx="1"/>
          </p:nvPr>
        </p:nvSpPr>
        <p:spPr/>
        <p:txBody>
          <a:bodyPr/>
          <a:lstStyle/>
          <a:p>
            <a:pPr marL="45720" indent="0">
              <a:buNone/>
            </a:pPr>
            <a:r>
              <a:rPr lang="en-US" sz="1600" dirty="0"/>
              <a:t>Homes were lost by many people in this week’s hurricane that hit many towns in the Bahamas.</a:t>
            </a:r>
          </a:p>
          <a:p>
            <a:r>
              <a:rPr lang="en-US" dirty="0"/>
              <a:t>It is accurate. But is is specific? Not really. Which towns? Is it in active voice? No. Does it use active verbs? Not really.</a:t>
            </a:r>
          </a:p>
          <a:p>
            <a:r>
              <a:rPr lang="en-US" dirty="0"/>
              <a:t>Here’s the actual lead:</a:t>
            </a:r>
          </a:p>
          <a:p>
            <a:pPr marL="45720" indent="0">
              <a:buNone/>
            </a:pPr>
            <a:r>
              <a:rPr lang="en-US" sz="1600" dirty="0"/>
              <a:t>Since Hurricane Dorian plowed through Stafford </a:t>
            </a:r>
            <a:r>
              <a:rPr lang="en-US" sz="1600" dirty="0" err="1"/>
              <a:t>Symonette’s</a:t>
            </a:r>
            <a:r>
              <a:rPr lang="en-US" sz="1600" dirty="0"/>
              <a:t> house and with it much of the community of Treasure Cay, he has stopped by from time to time to visit the ruins of his home.</a:t>
            </a:r>
          </a:p>
          <a:p>
            <a:pPr marL="45720" indent="0" algn="r">
              <a:buNone/>
            </a:pPr>
            <a:r>
              <a:rPr lang="en-US" sz="1600" dirty="0"/>
              <a:t>(Kirk Semple, NY Times)</a:t>
            </a:r>
          </a:p>
        </p:txBody>
      </p:sp>
    </p:spTree>
    <p:extLst>
      <p:ext uri="{BB962C8B-B14F-4D97-AF65-F5344CB8AC3E}">
        <p14:creationId xmlns:p14="http://schemas.microsoft.com/office/powerpoint/2010/main" val="3988105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EDAA-4A17-9646-A056-FAF438DF0FFE}"/>
              </a:ext>
            </a:extLst>
          </p:cNvPr>
          <p:cNvSpPr>
            <a:spLocks noGrp="1"/>
          </p:cNvSpPr>
          <p:nvPr>
            <p:ph type="title"/>
          </p:nvPr>
        </p:nvSpPr>
        <p:spPr/>
        <p:txBody>
          <a:bodyPr/>
          <a:lstStyle/>
          <a:p>
            <a:r>
              <a:rPr lang="en-US" dirty="0"/>
              <a:t>SAVE</a:t>
            </a:r>
          </a:p>
        </p:txBody>
      </p:sp>
      <p:sp>
        <p:nvSpPr>
          <p:cNvPr id="3" name="Content Placeholder 2">
            <a:extLst>
              <a:ext uri="{FF2B5EF4-FFF2-40B4-BE49-F238E27FC236}">
                <a16:creationId xmlns:a16="http://schemas.microsoft.com/office/drawing/2014/main" id="{A39BDE47-4619-2A4F-8C7F-BDA2340820C5}"/>
              </a:ext>
            </a:extLst>
          </p:cNvPr>
          <p:cNvSpPr>
            <a:spLocks noGrp="1"/>
          </p:cNvSpPr>
          <p:nvPr>
            <p:ph idx="1"/>
          </p:nvPr>
        </p:nvSpPr>
        <p:spPr/>
        <p:txBody>
          <a:bodyPr/>
          <a:lstStyle/>
          <a:p>
            <a:r>
              <a:rPr lang="en-US" dirty="0"/>
              <a:t>The story doesn’t have to be compelling for the lead to be. How about a press conference? You could write:</a:t>
            </a:r>
          </a:p>
          <a:p>
            <a:pPr marL="45720" indent="0">
              <a:buNone/>
            </a:pPr>
            <a:r>
              <a:rPr lang="en-US" dirty="0"/>
              <a:t>The mayor held a press conference Tuesday. First he talked about the cool weather we’ve had this summer. Then he talked about his topic for the meeting, students. He said the police are going to tighten the party patrol to arrest students who are too noisy after 8 p.m. on weekends.</a:t>
            </a:r>
          </a:p>
        </p:txBody>
      </p:sp>
    </p:spTree>
    <p:extLst>
      <p:ext uri="{BB962C8B-B14F-4D97-AF65-F5344CB8AC3E}">
        <p14:creationId xmlns:p14="http://schemas.microsoft.com/office/powerpoint/2010/main" val="314388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C550-C9E0-2E43-824E-527168B59010}"/>
              </a:ext>
            </a:extLst>
          </p:cNvPr>
          <p:cNvSpPr>
            <a:spLocks noGrp="1"/>
          </p:cNvSpPr>
          <p:nvPr>
            <p:ph type="title"/>
          </p:nvPr>
        </p:nvSpPr>
        <p:spPr/>
        <p:txBody>
          <a:bodyPr/>
          <a:lstStyle/>
          <a:p>
            <a:r>
              <a:rPr lang="en-US" dirty="0"/>
              <a:t>SAVE</a:t>
            </a:r>
          </a:p>
        </p:txBody>
      </p:sp>
      <p:sp>
        <p:nvSpPr>
          <p:cNvPr id="3" name="Content Placeholder 2">
            <a:extLst>
              <a:ext uri="{FF2B5EF4-FFF2-40B4-BE49-F238E27FC236}">
                <a16:creationId xmlns:a16="http://schemas.microsoft.com/office/drawing/2014/main" id="{B36B7223-C343-E64B-BE04-E6B83C67CD63}"/>
              </a:ext>
            </a:extLst>
          </p:cNvPr>
          <p:cNvSpPr>
            <a:spLocks noGrp="1"/>
          </p:cNvSpPr>
          <p:nvPr>
            <p:ph idx="1"/>
          </p:nvPr>
        </p:nvSpPr>
        <p:spPr/>
        <p:txBody>
          <a:bodyPr/>
          <a:lstStyle/>
          <a:p>
            <a:r>
              <a:rPr lang="en-US" dirty="0"/>
              <a:t>While the lead is accurate, and in active voice, it’s neither specific nor energetic. Mass Media is about people doing things. What action did he take? Here’s a rewrite:</a:t>
            </a:r>
          </a:p>
          <a:p>
            <a:endParaRPr lang="en-US" dirty="0"/>
          </a:p>
          <a:p>
            <a:pPr marL="45720" indent="0">
              <a:buNone/>
            </a:pPr>
            <a:r>
              <a:rPr lang="en-US" sz="1600" dirty="0"/>
              <a:t>Student who party after 8 p.m. on weekends will be arrested, Fargo Mayor Tim Mahoney announced Tuesday.</a:t>
            </a:r>
          </a:p>
        </p:txBody>
      </p:sp>
    </p:spTree>
    <p:extLst>
      <p:ext uri="{BB962C8B-B14F-4D97-AF65-F5344CB8AC3E}">
        <p14:creationId xmlns:p14="http://schemas.microsoft.com/office/powerpoint/2010/main" val="4259906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2822-69AA-F247-9FDF-E42572C8E394}"/>
              </a:ext>
            </a:extLst>
          </p:cNvPr>
          <p:cNvSpPr>
            <a:spLocks noGrp="1"/>
          </p:cNvSpPr>
          <p:nvPr>
            <p:ph type="title"/>
          </p:nvPr>
        </p:nvSpPr>
        <p:spPr/>
        <p:txBody>
          <a:bodyPr/>
          <a:lstStyle/>
          <a:p>
            <a:r>
              <a:rPr lang="en-US" dirty="0"/>
              <a:t>Narrative</a:t>
            </a:r>
          </a:p>
        </p:txBody>
      </p:sp>
      <p:sp>
        <p:nvSpPr>
          <p:cNvPr id="3" name="Content Placeholder 2">
            <a:extLst>
              <a:ext uri="{FF2B5EF4-FFF2-40B4-BE49-F238E27FC236}">
                <a16:creationId xmlns:a16="http://schemas.microsoft.com/office/drawing/2014/main" id="{4243412E-7870-AA44-BC16-F320A4F87131}"/>
              </a:ext>
            </a:extLst>
          </p:cNvPr>
          <p:cNvSpPr>
            <a:spLocks noGrp="1"/>
          </p:cNvSpPr>
          <p:nvPr>
            <p:ph idx="1"/>
          </p:nvPr>
        </p:nvSpPr>
        <p:spPr/>
        <p:txBody>
          <a:bodyPr/>
          <a:lstStyle/>
          <a:p>
            <a:r>
              <a:rPr lang="en-US" dirty="0"/>
              <a:t>Some stories lend themselves to a narrative, or story-telling lead, beginning with details. Here’s one from Hurricane Dorian’s destruction in the Bahamas:</a:t>
            </a:r>
          </a:p>
          <a:p>
            <a:pPr marL="45720" indent="0">
              <a:buNone/>
            </a:pPr>
            <a:endParaRPr lang="en-US" dirty="0"/>
          </a:p>
          <a:p>
            <a:pPr marL="45720" indent="0">
              <a:buNone/>
            </a:pPr>
            <a:r>
              <a:rPr lang="en-US" sz="1600" dirty="0"/>
              <a:t>The roof had blown clean off. Outside, the ocean surged, swallowing the land. Brent Lowe knew he had to escape—and take his 2-year-old son, who has cerebral palsy and can’t walk, with him.</a:t>
            </a:r>
          </a:p>
          <a:p>
            <a:pPr marL="45720" indent="0">
              <a:buNone/>
            </a:pPr>
            <a:r>
              <a:rPr lang="en-US" sz="1600" dirty="0"/>
              <a:t>But Mr. Lowe had another problem. He’s blind.</a:t>
            </a:r>
          </a:p>
          <a:p>
            <a:pPr marL="45720" indent="0" algn="r">
              <a:buNone/>
            </a:pPr>
            <a:r>
              <a:rPr lang="en-US" sz="1400" dirty="0"/>
              <a:t>(Rachel Knowles, NY Times)</a:t>
            </a:r>
          </a:p>
        </p:txBody>
      </p:sp>
    </p:spTree>
    <p:extLst>
      <p:ext uri="{BB962C8B-B14F-4D97-AF65-F5344CB8AC3E}">
        <p14:creationId xmlns:p14="http://schemas.microsoft.com/office/powerpoint/2010/main" val="335096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Quirks</a:t>
            </a:r>
          </a:p>
        </p:txBody>
      </p:sp>
      <p:sp>
        <p:nvSpPr>
          <p:cNvPr id="3" name="Content Placeholder 2"/>
          <p:cNvSpPr>
            <a:spLocks noGrp="1"/>
          </p:cNvSpPr>
          <p:nvPr>
            <p:ph idx="1"/>
          </p:nvPr>
        </p:nvSpPr>
        <p:spPr/>
        <p:txBody>
          <a:bodyPr>
            <a:normAutofit fontScale="92500" lnSpcReduction="20000"/>
          </a:bodyPr>
          <a:lstStyle/>
          <a:p>
            <a:r>
              <a:rPr lang="en-US" dirty="0"/>
              <a:t>Zinsser suggests writers can find ideas for leads from the interviews and obvious sources. But he says to go farther:</a:t>
            </a:r>
          </a:p>
          <a:p>
            <a:pPr marL="45720" indent="0">
              <a:buNone/>
            </a:pPr>
            <a:endParaRPr lang="en-US" dirty="0"/>
          </a:p>
          <a:p>
            <a:pPr marL="320040" lvl="1" indent="0">
              <a:buNone/>
            </a:pPr>
            <a:r>
              <a:rPr lang="en-US" dirty="0"/>
              <a:t>Look at signs and billboards and at all the junk written along the American roadside. Read the labels on our packages and the instructions on our toys, the claims on our medicines and the graffiti on our walls.</a:t>
            </a:r>
          </a:p>
          <a:p>
            <a:pPr marL="320040" lvl="1" indent="0">
              <a:buNone/>
            </a:pPr>
            <a:r>
              <a:rPr lang="en-US" dirty="0"/>
              <a:t>Read the fillers, so rich in self-esteem, that come spilling out of your monthly statement form the electric company and the telephone company and the bank. Read menus and catalogues and second-class mail….Our daily landscape is thick with absurd messages and portents. Notice them. They not only have a certain social significance; they are often just quirky enough to make a lead that is different form everybody else’s.”</a:t>
            </a:r>
          </a:p>
        </p:txBody>
      </p:sp>
    </p:spTree>
    <p:extLst>
      <p:ext uri="{BB962C8B-B14F-4D97-AF65-F5344CB8AC3E}">
        <p14:creationId xmlns:p14="http://schemas.microsoft.com/office/powerpoint/2010/main" val="3979746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Leads to avoid</a:t>
            </a:r>
          </a:p>
        </p:txBody>
      </p:sp>
      <p:sp>
        <p:nvSpPr>
          <p:cNvPr id="3" name="Content Placeholder 2"/>
          <p:cNvSpPr>
            <a:spLocks noGrp="1"/>
          </p:cNvSpPr>
          <p:nvPr>
            <p:ph idx="1"/>
          </p:nvPr>
        </p:nvSpPr>
        <p:spPr/>
        <p:txBody>
          <a:bodyPr/>
          <a:lstStyle/>
          <a:p>
            <a:r>
              <a:rPr lang="en-US" dirty="0"/>
              <a:t>You probably know some of the clichés in lead-land, but just as a reminder:</a:t>
            </a:r>
          </a:p>
          <a:p>
            <a:r>
              <a:rPr lang="en-US" dirty="0"/>
              <a:t>Avoid question leads. Don’t ask; tell.</a:t>
            </a:r>
          </a:p>
          <a:p>
            <a:r>
              <a:rPr lang="en-US" dirty="0"/>
              <a:t>Avoid the future cliché: “When a future archeologist comes across…”</a:t>
            </a:r>
          </a:p>
          <a:p>
            <a:r>
              <a:rPr lang="en-US" dirty="0"/>
              <a:t>Avoid the spaceship cliché: “If a space being landed what would he think….”</a:t>
            </a:r>
          </a:p>
          <a:p>
            <a:r>
              <a:rPr lang="en-US" dirty="0"/>
              <a:t>Avoid quote leads, unless the quote is short and compelling. Begin with your own words.</a:t>
            </a:r>
          </a:p>
          <a:p>
            <a:endParaRPr lang="en-US" dirty="0"/>
          </a:p>
        </p:txBody>
      </p:sp>
    </p:spTree>
    <p:extLst>
      <p:ext uri="{BB962C8B-B14F-4D97-AF65-F5344CB8AC3E}">
        <p14:creationId xmlns:p14="http://schemas.microsoft.com/office/powerpoint/2010/main" val="405871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53BD-EE41-D145-BFFC-C5521A08C6FB}"/>
              </a:ext>
            </a:extLst>
          </p:cNvPr>
          <p:cNvSpPr>
            <a:spLocks noGrp="1"/>
          </p:cNvSpPr>
          <p:nvPr>
            <p:ph type="title"/>
          </p:nvPr>
        </p:nvSpPr>
        <p:spPr/>
        <p:txBody>
          <a:bodyPr/>
          <a:lstStyle/>
          <a:p>
            <a:r>
              <a:rPr lang="en-US" dirty="0"/>
              <a:t>Mass media writing</a:t>
            </a:r>
          </a:p>
        </p:txBody>
      </p:sp>
      <p:sp>
        <p:nvSpPr>
          <p:cNvPr id="6" name="Content Placeholder 5">
            <a:extLst>
              <a:ext uri="{FF2B5EF4-FFF2-40B4-BE49-F238E27FC236}">
                <a16:creationId xmlns:a16="http://schemas.microsoft.com/office/drawing/2014/main" id="{AF442054-91DA-4040-9B16-7310519FC0A9}"/>
              </a:ext>
            </a:extLst>
          </p:cNvPr>
          <p:cNvSpPr>
            <a:spLocks noGrp="1"/>
          </p:cNvSpPr>
          <p:nvPr>
            <p:ph idx="1"/>
          </p:nvPr>
        </p:nvSpPr>
        <p:spPr>
          <a:xfrm>
            <a:off x="914400" y="2769833"/>
            <a:ext cx="4356243" cy="3539527"/>
          </a:xfrm>
        </p:spPr>
        <p:txBody>
          <a:bodyPr/>
          <a:lstStyle/>
          <a:p>
            <a:r>
              <a:rPr lang="en-US" dirty="0"/>
              <a:t>And remember: mass media writing is not the same as academic writing. (But maybe academic writing needs work too.)</a:t>
            </a:r>
          </a:p>
        </p:txBody>
      </p:sp>
      <p:pic>
        <p:nvPicPr>
          <p:cNvPr id="7" name="Content Placeholder 4">
            <a:extLst>
              <a:ext uri="{FF2B5EF4-FFF2-40B4-BE49-F238E27FC236}">
                <a16:creationId xmlns:a16="http://schemas.microsoft.com/office/drawing/2014/main" id="{59774858-2777-6D49-8B83-5EC179EB3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302" y="2770823"/>
            <a:ext cx="3088840" cy="3876557"/>
          </a:xfrm>
          <a:prstGeom prst="rect">
            <a:avLst/>
          </a:prstGeom>
        </p:spPr>
      </p:pic>
    </p:spTree>
    <p:extLst>
      <p:ext uri="{BB962C8B-B14F-4D97-AF65-F5344CB8AC3E}">
        <p14:creationId xmlns:p14="http://schemas.microsoft.com/office/powerpoint/2010/main" val="76678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read your story?</a:t>
            </a:r>
          </a:p>
        </p:txBody>
      </p:sp>
      <p:sp>
        <p:nvSpPr>
          <p:cNvPr id="3" name="Content Placeholder 2"/>
          <p:cNvSpPr>
            <a:spLocks noGrp="1"/>
          </p:cNvSpPr>
          <p:nvPr>
            <p:ph idx="1"/>
          </p:nvPr>
        </p:nvSpPr>
        <p:spPr/>
        <p:txBody>
          <a:bodyPr/>
          <a:lstStyle/>
          <a:p>
            <a:r>
              <a:rPr lang="en-US" dirty="0"/>
              <a:t>That’s the question we need to ask when we write. Why should a reader take precious moments to read what we write?</a:t>
            </a:r>
          </a:p>
          <a:p>
            <a:r>
              <a:rPr lang="en-US" dirty="0"/>
              <a:t>The answer, of course, is “no reason at all.” Unless we make it compelling enough, and we do that, as writers, through the lead (“</a:t>
            </a:r>
            <a:r>
              <a:rPr lang="en-US" dirty="0" err="1"/>
              <a:t>lede</a:t>
            </a:r>
            <a:r>
              <a:rPr lang="en-US" dirty="0"/>
              <a:t>” in journalism jargon, perhaps so we don’t think it’s pronounced like the carbon in a pencil?).</a:t>
            </a:r>
          </a:p>
          <a:p>
            <a:r>
              <a:rPr lang="en-US" dirty="0"/>
              <a:t>I like to call it “snagging them and dragging them.”</a:t>
            </a:r>
          </a:p>
        </p:txBody>
      </p:sp>
    </p:spTree>
    <p:extLst>
      <p:ext uri="{BB962C8B-B14F-4D97-AF65-F5344CB8AC3E}">
        <p14:creationId xmlns:p14="http://schemas.microsoft.com/office/powerpoint/2010/main" val="90790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Snagging and dragging</a:t>
            </a:r>
          </a:p>
        </p:txBody>
      </p:sp>
      <p:sp>
        <p:nvSpPr>
          <p:cNvPr id="3" name="Content Placeholder 2"/>
          <p:cNvSpPr>
            <a:spLocks noGrp="1"/>
          </p:cNvSpPr>
          <p:nvPr>
            <p:ph idx="1"/>
          </p:nvPr>
        </p:nvSpPr>
        <p:spPr>
          <a:xfrm>
            <a:off x="914400" y="2769833"/>
            <a:ext cx="4953348" cy="3539527"/>
          </a:xfrm>
        </p:spPr>
        <p:txBody>
          <a:bodyPr/>
          <a:lstStyle/>
          <a:p>
            <a:r>
              <a:rPr lang="en-US" dirty="0"/>
              <a:t>If you want Ross’s extended discussion of snagging and dragging, check out the free online textbook, </a:t>
            </a:r>
            <a:r>
              <a:rPr lang="en-US" dirty="0">
                <a:hlinkClick r:id="rId2"/>
              </a:rPr>
              <a:t>Chapter 5. </a:t>
            </a:r>
            <a:r>
              <a:rPr lang="en-US" dirty="0"/>
              <a:t>(</a:t>
            </a:r>
            <a:r>
              <a:rPr lang="en-US" dirty="0" err="1"/>
              <a:t>www.weirdwaysofnews.com</a:t>
            </a:r>
            <a:r>
              <a:rPr lang="en-US" dirty="0"/>
              <a:t>)</a:t>
            </a:r>
          </a:p>
        </p:txBody>
      </p:sp>
      <p:pic>
        <p:nvPicPr>
          <p:cNvPr id="4" name="Picture 3" descr="weirdways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748" y="2920501"/>
            <a:ext cx="2361852" cy="3715716"/>
          </a:xfrm>
          <a:prstGeom prst="rect">
            <a:avLst/>
          </a:prstGeom>
        </p:spPr>
      </p:pic>
    </p:spTree>
    <p:extLst>
      <p:ext uri="{BB962C8B-B14F-4D97-AF65-F5344CB8AC3E}">
        <p14:creationId xmlns:p14="http://schemas.microsoft.com/office/powerpoint/2010/main" val="12233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a:t>
            </a:r>
          </a:p>
        </p:txBody>
      </p:sp>
      <p:sp>
        <p:nvSpPr>
          <p:cNvPr id="3" name="Content Placeholder 2"/>
          <p:cNvSpPr>
            <a:spLocks noGrp="1"/>
          </p:cNvSpPr>
          <p:nvPr>
            <p:ph idx="1"/>
          </p:nvPr>
        </p:nvSpPr>
        <p:spPr/>
        <p:txBody>
          <a:bodyPr/>
          <a:lstStyle/>
          <a:p>
            <a:r>
              <a:rPr lang="en-US" dirty="0"/>
              <a:t>How long should a lead be? Short, probably. It should compel readers to the second sentence, and the second sentence, to the third.</a:t>
            </a:r>
          </a:p>
          <a:p>
            <a:r>
              <a:rPr lang="en-US" dirty="0"/>
              <a:t>But the lead in some narrative stories may take more than just one sentence to weave. It may be a paragraph, called the “nut </a:t>
            </a:r>
            <a:r>
              <a:rPr lang="en-US" dirty="0" err="1"/>
              <a:t>graf</a:t>
            </a:r>
            <a:r>
              <a:rPr lang="en-US" dirty="0"/>
              <a:t>” sometimes in journalism jargon.</a:t>
            </a:r>
          </a:p>
        </p:txBody>
      </p:sp>
    </p:spTree>
    <p:extLst>
      <p:ext uri="{BB962C8B-B14F-4D97-AF65-F5344CB8AC3E}">
        <p14:creationId xmlns:p14="http://schemas.microsoft.com/office/powerpoint/2010/main" val="293981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a:t>
            </a:r>
          </a:p>
        </p:txBody>
      </p:sp>
      <p:sp>
        <p:nvSpPr>
          <p:cNvPr id="3" name="Content Placeholder 2"/>
          <p:cNvSpPr>
            <a:spLocks noGrp="1"/>
          </p:cNvSpPr>
          <p:nvPr>
            <p:ph idx="1"/>
          </p:nvPr>
        </p:nvSpPr>
        <p:spPr/>
        <p:txBody>
          <a:bodyPr/>
          <a:lstStyle/>
          <a:p>
            <a:r>
              <a:rPr lang="en-US" dirty="0"/>
              <a:t>Some leads need to snag quickly, and that’s what we usually are trying to do in mass media style.</a:t>
            </a:r>
          </a:p>
          <a:p>
            <a:r>
              <a:rPr lang="en-US" dirty="0"/>
              <a:t>But in narrative, story-telling style, sometimes they smolder for a few lines, piquing curiosity and enticing readers instead of hitting them right off the top.</a:t>
            </a:r>
          </a:p>
        </p:txBody>
      </p:sp>
    </p:spTree>
    <p:extLst>
      <p:ext uri="{BB962C8B-B14F-4D97-AF65-F5344CB8AC3E}">
        <p14:creationId xmlns:p14="http://schemas.microsoft.com/office/powerpoint/2010/main" val="205108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Snagging</a:t>
            </a:r>
          </a:p>
        </p:txBody>
      </p:sp>
      <p:sp>
        <p:nvSpPr>
          <p:cNvPr id="3" name="Content Placeholder 2"/>
          <p:cNvSpPr>
            <a:spLocks noGrp="1"/>
          </p:cNvSpPr>
          <p:nvPr>
            <p:ph idx="1"/>
          </p:nvPr>
        </p:nvSpPr>
        <p:spPr/>
        <p:txBody>
          <a:bodyPr/>
          <a:lstStyle/>
          <a:p>
            <a:r>
              <a:rPr lang="en-US" dirty="0"/>
              <a:t>In any case, you can’t expect a reader to be very patient. </a:t>
            </a:r>
          </a:p>
          <a:p>
            <a:r>
              <a:rPr lang="en-US" dirty="0"/>
              <a:t>Writers may try several familiar techniques to snare readers:</a:t>
            </a:r>
          </a:p>
          <a:p>
            <a:r>
              <a:rPr lang="en-US" dirty="0"/>
              <a:t>Humor</a:t>
            </a:r>
          </a:p>
          <a:p>
            <a:r>
              <a:rPr lang="en-US" dirty="0"/>
              <a:t>Surprise</a:t>
            </a:r>
          </a:p>
          <a:p>
            <a:r>
              <a:rPr lang="en-US" dirty="0"/>
              <a:t>Irony</a:t>
            </a:r>
          </a:p>
          <a:p>
            <a:r>
              <a:rPr lang="en-US" dirty="0"/>
              <a:t>Novelty</a:t>
            </a:r>
          </a:p>
          <a:p>
            <a:r>
              <a:rPr lang="en-US" dirty="0"/>
              <a:t>Curiosity</a:t>
            </a:r>
          </a:p>
        </p:txBody>
      </p:sp>
    </p:spTree>
    <p:extLst>
      <p:ext uri="{BB962C8B-B14F-4D97-AF65-F5344CB8AC3E}">
        <p14:creationId xmlns:p14="http://schemas.microsoft.com/office/powerpoint/2010/main" val="293932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lead</a:t>
            </a:r>
          </a:p>
        </p:txBody>
      </p:sp>
      <p:sp>
        <p:nvSpPr>
          <p:cNvPr id="3" name="Content Placeholder 2"/>
          <p:cNvSpPr>
            <a:spLocks noGrp="1"/>
          </p:cNvSpPr>
          <p:nvPr>
            <p:ph idx="1"/>
          </p:nvPr>
        </p:nvSpPr>
        <p:spPr/>
        <p:txBody>
          <a:bodyPr/>
          <a:lstStyle/>
          <a:p>
            <a:r>
              <a:rPr lang="en-US" dirty="0"/>
              <a:t>In a story of some length, writers try to build a lead so that the reader is drawn further and further into the story.</a:t>
            </a:r>
          </a:p>
          <a:p>
            <a:r>
              <a:rPr lang="en-US" dirty="0"/>
              <a:t>Each sentence, particularly at the beginning, needs to build toward that goal. </a:t>
            </a:r>
          </a:p>
          <a:p>
            <a:r>
              <a:rPr lang="en-US" dirty="0"/>
              <a:t>Particularly consider the last sentence of the paragraph—make it a springboard to the next. </a:t>
            </a:r>
          </a:p>
          <a:p>
            <a:r>
              <a:rPr lang="en-US" dirty="0"/>
              <a:t>Try humor—if you’re good at that sort of thing. </a:t>
            </a:r>
          </a:p>
        </p:txBody>
      </p:sp>
    </p:spTree>
    <p:extLst>
      <p:ext uri="{BB962C8B-B14F-4D97-AF65-F5344CB8AC3E}">
        <p14:creationId xmlns:p14="http://schemas.microsoft.com/office/powerpoint/2010/main" val="428009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Leads that snag and drag</a:t>
            </a:r>
          </a:p>
        </p:txBody>
      </p:sp>
      <p:sp>
        <p:nvSpPr>
          <p:cNvPr id="3" name="Content Placeholder 2"/>
          <p:cNvSpPr>
            <a:spLocks noGrp="1"/>
          </p:cNvSpPr>
          <p:nvPr>
            <p:ph idx="1"/>
          </p:nvPr>
        </p:nvSpPr>
        <p:spPr/>
        <p:txBody>
          <a:bodyPr/>
          <a:lstStyle/>
          <a:p>
            <a:r>
              <a:rPr lang="en-US" dirty="0"/>
              <a:t>William Zinsser wrote a classic book, </a:t>
            </a:r>
            <a:r>
              <a:rPr lang="en-US" i="1" dirty="0"/>
              <a:t>On Writing Well</a:t>
            </a:r>
            <a:r>
              <a:rPr lang="en-US" dirty="0"/>
              <a:t>, that takes seriously the idea of leads. Here are a few of his own:</a:t>
            </a:r>
          </a:p>
          <a:p>
            <a:endParaRPr lang="en-US" dirty="0"/>
          </a:p>
          <a:p>
            <a:pPr marL="320040" lvl="1" indent="0">
              <a:buNone/>
            </a:pPr>
            <a:r>
              <a:rPr lang="en-US" dirty="0"/>
              <a:t>I’ve often wondered what goes into a hot dog. Now I know and I wish I didn’t.</a:t>
            </a:r>
          </a:p>
          <a:p>
            <a:pPr marL="320040" lvl="1" indent="0">
              <a:buNone/>
            </a:pPr>
            <a:endParaRPr lang="en-US" dirty="0"/>
          </a:p>
          <a:p>
            <a:r>
              <a:rPr lang="en-US" dirty="0"/>
              <a:t>Presumably few of us would not be compelled to go on to the second </a:t>
            </a:r>
            <a:r>
              <a:rPr lang="en-US" dirty="0" err="1"/>
              <a:t>graf</a:t>
            </a:r>
            <a:r>
              <a:rPr lang="en-US" dirty="0"/>
              <a:t> (paragraph) after a lead like that.</a:t>
            </a:r>
          </a:p>
        </p:txBody>
      </p:sp>
    </p:spTree>
    <p:extLst>
      <p:ext uri="{BB962C8B-B14F-4D97-AF65-F5344CB8AC3E}">
        <p14:creationId xmlns:p14="http://schemas.microsoft.com/office/powerpoint/2010/main" val="2165797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124</TotalTime>
  <Words>1819</Words>
  <Application>Microsoft Macintosh PowerPoint</Application>
  <PresentationFormat>On-screen Show (4:3)</PresentationFormat>
  <Paragraphs>129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Wingdings</vt:lpstr>
      <vt:lpstr>Perspective</vt:lpstr>
      <vt:lpstr>Leads</vt:lpstr>
      <vt:lpstr>Attracting readers</vt:lpstr>
      <vt:lpstr>Why read your story?</vt:lpstr>
      <vt:lpstr>Snagging and dragging</vt:lpstr>
      <vt:lpstr>Length</vt:lpstr>
      <vt:lpstr>Length</vt:lpstr>
      <vt:lpstr>Snagging</vt:lpstr>
      <vt:lpstr>Building the lead</vt:lpstr>
      <vt:lpstr>Leads that snag and drag</vt:lpstr>
      <vt:lpstr>Sample leads</vt:lpstr>
      <vt:lpstr>Sample leads</vt:lpstr>
      <vt:lpstr>Sample leads</vt:lpstr>
      <vt:lpstr>Sample leads</vt:lpstr>
      <vt:lpstr>Surprise and novelty</vt:lpstr>
      <vt:lpstr>Surprise and irony</vt:lpstr>
      <vt:lpstr>Surprise and irony</vt:lpstr>
      <vt:lpstr>Snagged</vt:lpstr>
      <vt:lpstr>Details as leads</vt:lpstr>
      <vt:lpstr>Details</vt:lpstr>
      <vt:lpstr>Rules for standard leads</vt:lpstr>
      <vt:lpstr>SAVE in action</vt:lpstr>
      <vt:lpstr>SAVE</vt:lpstr>
      <vt:lpstr>SAVE</vt:lpstr>
      <vt:lpstr>SAVE</vt:lpstr>
      <vt:lpstr>Narrative</vt:lpstr>
      <vt:lpstr>Quirks</vt:lpstr>
      <vt:lpstr>Leads to avoid</vt:lpstr>
      <vt:lpstr>Mass media writing</vt:lpstr>
    </vt:vector>
  </TitlesOfParts>
  <Company>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Leads</dc:title>
  <dc:creator>Ross Collins</dc:creator>
  <cp:lastModifiedBy>Ross Collins</cp:lastModifiedBy>
  <cp:revision>23</cp:revision>
  <dcterms:created xsi:type="dcterms:W3CDTF">2015-09-02T18:14:28Z</dcterms:created>
  <dcterms:modified xsi:type="dcterms:W3CDTF">2019-09-06T18:53:40Z</dcterms:modified>
</cp:coreProperties>
</file>