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597025"/>
            <a:ext cx="7583488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276600"/>
            <a:ext cx="7583487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7892" y="838200"/>
            <a:ext cx="347472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3" y="1371600"/>
            <a:ext cx="7583488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2743200"/>
            <a:ext cx="41148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838200"/>
            <a:ext cx="16764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0"/>
            <a:ext cx="60198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3254188"/>
            <a:ext cx="7580376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457200"/>
            <a:ext cx="41148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4953000"/>
            <a:ext cx="7580376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627188"/>
            <a:ext cx="7580376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50" y="3309411"/>
            <a:ext cx="7580376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788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216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216" y="2174875"/>
            <a:ext cx="3529584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529584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92" y="838200"/>
            <a:ext cx="347472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9/6/19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172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Clustering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new way to overcome writer’s block and generate themes and ideas</a:t>
            </a:r>
          </a:p>
        </p:txBody>
      </p:sp>
      <p:pic>
        <p:nvPicPr>
          <p:cNvPr id="4" name="Picture 3" descr="turtl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51" y="4252775"/>
            <a:ext cx="3465006" cy="246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94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reach right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Writers have proposed many ways to reach beyond our critical mind, sometimes as ways to overcome writer’s block, sometimes as ways to find a voice, a style, sometimes as ways to just begin.</a:t>
            </a:r>
          </a:p>
          <a:p>
            <a:r>
              <a:rPr lang="en-US" dirty="0"/>
              <a:t>We’ll look at it just a little bit, as an introduction.</a:t>
            </a:r>
          </a:p>
        </p:txBody>
      </p:sp>
      <p:pic>
        <p:nvPicPr>
          <p:cNvPr id="4" name="Picture 3" descr="oldwoo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96" y="4218296"/>
            <a:ext cx="3380904" cy="25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8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begin with, we try to write quickly without self-censoring our work. </a:t>
            </a:r>
          </a:p>
          <a:p>
            <a:r>
              <a:rPr lang="en-US" dirty="0"/>
              <a:t>Don’t worry about grammar or structure. Liberate yourself to just write.</a:t>
            </a:r>
          </a:p>
          <a:p>
            <a:r>
              <a:rPr lang="en-US" dirty="0"/>
              <a:t>Note that you can always go back later and fix the grammar. The left brain side can come back later.</a:t>
            </a:r>
          </a:p>
        </p:txBody>
      </p:sp>
    </p:spTree>
    <p:extLst>
      <p:ext uri="{BB962C8B-B14F-4D97-AF65-F5344CB8AC3E}">
        <p14:creationId xmlns:p14="http://schemas.microsoft.com/office/powerpoint/2010/main" val="1393810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begin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7869" y="1600200"/>
            <a:ext cx="4200455" cy="42910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For many people, the hardest part of writing is the beginning.</a:t>
            </a:r>
          </a:p>
          <a:p>
            <a:r>
              <a:rPr lang="en-US" dirty="0"/>
              <a:t>It’s too easy, and often painful, to stare at the blank screen, cursor blinking, and come up with nothing.</a:t>
            </a:r>
          </a:p>
          <a:p>
            <a:r>
              <a:rPr lang="en-US" dirty="0"/>
              <a:t>As the deadline looms and the anxiety grows, writer’s block may get worse.</a:t>
            </a:r>
          </a:p>
        </p:txBody>
      </p:sp>
      <p:pic>
        <p:nvPicPr>
          <p:cNvPr id="4" name="Picture 3" descr="alligato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2" y="1600200"/>
            <a:ext cx="3208407" cy="325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9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Hatching the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967" y="1600200"/>
            <a:ext cx="4187358" cy="4291013"/>
          </a:xfrm>
        </p:spPr>
        <p:txBody>
          <a:bodyPr/>
          <a:lstStyle/>
          <a:p>
            <a:r>
              <a:rPr lang="en-US" dirty="0"/>
              <a:t>Can we just </a:t>
            </a:r>
            <a:r>
              <a:rPr lang="en-US" i="1" dirty="0"/>
              <a:t>force</a:t>
            </a:r>
            <a:r>
              <a:rPr lang="en-US" dirty="0"/>
              <a:t> an idea to come? Not really, if you’ve ever tried it.</a:t>
            </a:r>
          </a:p>
          <a:p>
            <a:r>
              <a:rPr lang="en-US" dirty="0"/>
              <a:t>But perhaps we can invite the idea into our writing brain. We can just let it happen.</a:t>
            </a:r>
          </a:p>
        </p:txBody>
      </p:sp>
      <p:pic>
        <p:nvPicPr>
          <p:cNvPr id="4" name="Picture 3" descr="beeonconeflow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1690582"/>
            <a:ext cx="3221504" cy="384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42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idea cluster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Writing teachers have a number of ways to encourage ideas.</a:t>
            </a:r>
          </a:p>
          <a:p>
            <a:r>
              <a:rPr lang="en-US" dirty="0"/>
              <a:t>The one we’ll try is called </a:t>
            </a:r>
            <a:r>
              <a:rPr lang="en-US" i="1" dirty="0"/>
              <a:t>clustering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0906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begin, a short phrase or word becomes a nucleus.</a:t>
            </a:r>
          </a:p>
          <a:p>
            <a:r>
              <a:rPr lang="en-US" dirty="0"/>
              <a:t>This acts as a springboard for a burst of ideas related to that.</a:t>
            </a:r>
          </a:p>
          <a:p>
            <a:r>
              <a:rPr lang="en-US" dirty="0"/>
              <a:t>A cluster emerges quickly. Just a few minutes.</a:t>
            </a:r>
          </a:p>
        </p:txBody>
      </p:sp>
    </p:spTree>
    <p:extLst>
      <p:ext uri="{BB962C8B-B14F-4D97-AF65-F5344CB8AC3E}">
        <p14:creationId xmlns:p14="http://schemas.microsoft.com/office/powerpoint/2010/main" val="1583815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a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675" y="1600200"/>
            <a:ext cx="5410853" cy="4291013"/>
          </a:xfrm>
        </p:spPr>
        <p:txBody>
          <a:bodyPr/>
          <a:lstStyle/>
          <a:p>
            <a:r>
              <a:rPr lang="en-US" dirty="0"/>
              <a:t>The cluster flows out like ripples in a pond.</a:t>
            </a:r>
          </a:p>
          <a:p>
            <a:r>
              <a:rPr lang="en-US" dirty="0"/>
              <a:t>It’s a self-organizing process, as words move out from a center.</a:t>
            </a:r>
          </a:p>
          <a:p>
            <a:r>
              <a:rPr lang="en-US" dirty="0"/>
              <a:t>At some point, the apparent randomness seems to take on a pattern.</a:t>
            </a:r>
          </a:p>
          <a:p>
            <a:r>
              <a:rPr lang="en-US" dirty="0"/>
              <a:t>Suddenly you sense a focus for writing, the “aha!” moment.</a:t>
            </a:r>
          </a:p>
        </p:txBody>
      </p:sp>
      <p:pic>
        <p:nvPicPr>
          <p:cNvPr id="4" name="Picture 3" descr="po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90" y="3162482"/>
            <a:ext cx="2676499" cy="341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80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do not worry about order of ideas.</a:t>
            </a:r>
          </a:p>
          <a:p>
            <a:r>
              <a:rPr lang="en-US" dirty="0"/>
              <a:t>You just let the words go as they surface.</a:t>
            </a:r>
          </a:p>
          <a:p>
            <a:r>
              <a:rPr lang="en-US" dirty="0"/>
              <a:t>There is no right or wrong way.</a:t>
            </a:r>
          </a:p>
          <a:p>
            <a:r>
              <a:rPr lang="en-US" dirty="0"/>
              <a:t>You do not apply logic or censorship to the cluster.</a:t>
            </a:r>
          </a:p>
        </p:txBody>
      </p:sp>
    </p:spTree>
    <p:extLst>
      <p:ext uri="{BB962C8B-B14F-4D97-AF65-F5344CB8AC3E}">
        <p14:creationId xmlns:p14="http://schemas.microsoft.com/office/powerpoint/2010/main" val="1542478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Trying a cluster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Here’s a cluster I redrew from a student’s work:</a:t>
            </a:r>
          </a:p>
        </p:txBody>
      </p:sp>
      <p:pic>
        <p:nvPicPr>
          <p:cNvPr id="4" name="Picture 3" descr="cluster2-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72" y="2588662"/>
            <a:ext cx="5303206" cy="394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12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Trying a cluster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Here’s what the student wrote:</a:t>
            </a:r>
          </a:p>
          <a:p>
            <a:pPr marL="0" indent="0">
              <a:buNone/>
            </a:pPr>
            <a:r>
              <a:rPr lang="en-US" dirty="0"/>
              <a:t>Splinter is a terrible word. Its sound is synonymous with the sensation: jagged, sharp, piercing, like the nagging voice of a dissatisfied spouse. I remember vacationing in Tahoe. The pier was old, worn, and wooden; the boards as rough as a face full of scabs. Running along it, my foot caught the attention of an angry spike of wood, injecting itself cleaning and deeply into the ball of my foot. If I screamed it was not from the pain initially felt, but from anticipated sensations. It’s not the hole the shot makes but the length of the </a:t>
            </a:r>
            <a:r>
              <a:rPr lang="en-US"/>
              <a:t>slim sword </a:t>
            </a:r>
            <a:r>
              <a:rPr lang="en-US" dirty="0"/>
              <a:t>that brings pain.</a:t>
            </a:r>
          </a:p>
        </p:txBody>
      </p:sp>
    </p:spTree>
    <p:extLst>
      <p:ext uri="{BB962C8B-B14F-4D97-AF65-F5344CB8AC3E}">
        <p14:creationId xmlns:p14="http://schemas.microsoft.com/office/powerpoint/2010/main" val="3373385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Right-brain thinking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idea behind this technique is to reach directly into our right brain, the intuitive, creative side.</a:t>
            </a:r>
          </a:p>
        </p:txBody>
      </p:sp>
      <p:pic>
        <p:nvPicPr>
          <p:cNvPr id="4" name="Picture 3" descr="headandha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62" y="2556899"/>
            <a:ext cx="3136497" cy="413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45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 course, we always know at some point we need to return to our first draft and employ some left-brain skills: editing. </a:t>
            </a:r>
          </a:p>
          <a:p>
            <a:r>
              <a:rPr lang="en-US" dirty="0"/>
              <a:t>But let the first draft flow. Try to write a complete thought, a vignette.</a:t>
            </a:r>
          </a:p>
          <a:p>
            <a:r>
              <a:rPr lang="en-US" dirty="0"/>
              <a:t>Reach back to the free flowing ideas of childhood.</a:t>
            </a:r>
          </a:p>
          <a:p>
            <a:endParaRPr lang="en-US" dirty="0"/>
          </a:p>
        </p:txBody>
      </p:sp>
      <p:pic>
        <p:nvPicPr>
          <p:cNvPr id="4" name="Picture 3" descr="kid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71" y="4544367"/>
            <a:ext cx="2812098" cy="217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27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Try it!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 your cluster from the word below. When you feel ready, begin to write. </a:t>
            </a:r>
          </a:p>
        </p:txBody>
      </p:sp>
      <p:pic>
        <p:nvPicPr>
          <p:cNvPr id="4" name="Picture 3" descr="fea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78" y="3110662"/>
            <a:ext cx="2180756" cy="117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05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struggle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Because we usually learn to write based on mechanics, structure, grammar and vocabulary, writing becomes tedious.</a:t>
            </a:r>
          </a:p>
          <a:p>
            <a:r>
              <a:rPr lang="en-US" dirty="0"/>
              <a:t>Most people do not find writing fun, because they learned to write as discipline, not creativity.</a:t>
            </a:r>
          </a:p>
        </p:txBody>
      </p:sp>
      <p:pic>
        <p:nvPicPr>
          <p:cNvPr id="4" name="Picture 3" descr="turt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965" y="3956180"/>
            <a:ext cx="3491305" cy="273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14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Discipline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 course, discipline is necessary in writing. Particularly as we are professional writers.</a:t>
            </a:r>
          </a:p>
          <a:p>
            <a:r>
              <a:rPr lang="en-US" dirty="0"/>
              <a:t>But that doesn’t mean the mechanics and the grammar has to come at the beginning.</a:t>
            </a:r>
          </a:p>
          <a:p>
            <a:r>
              <a:rPr lang="en-US" dirty="0"/>
              <a:t>In the beginning should come the creativity.</a:t>
            </a:r>
          </a:p>
        </p:txBody>
      </p:sp>
    </p:spTree>
    <p:extLst>
      <p:ext uri="{BB962C8B-B14F-4D97-AF65-F5344CB8AC3E}">
        <p14:creationId xmlns:p14="http://schemas.microsoft.com/office/powerpoint/2010/main" val="3067792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Writing is creative, and creativity comes naturally to all of us—research shows that.</a:t>
            </a:r>
          </a:p>
          <a:p>
            <a:r>
              <a:rPr lang="en-US" dirty="0"/>
              <a:t>But as we become older it seems harder and harder to tap our natural creativity, in art, music, or writing.</a:t>
            </a:r>
          </a:p>
        </p:txBody>
      </p:sp>
      <p:pic>
        <p:nvPicPr>
          <p:cNvPr id="4" name="Picture 3" descr="bra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94" y="3574613"/>
            <a:ext cx="2564654" cy="308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1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two-step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Most writing activity comprises two phases:</a:t>
            </a:r>
          </a:p>
          <a:p>
            <a:r>
              <a:rPr lang="en-US" dirty="0"/>
              <a:t>The productive, or “unconscious” phase or artist phase;</a:t>
            </a:r>
          </a:p>
          <a:p>
            <a:r>
              <a:rPr lang="en-US" dirty="0"/>
              <a:t>The conscious, critical phase that edits and revises, or critic phase.</a:t>
            </a:r>
          </a:p>
        </p:txBody>
      </p:sp>
    </p:spTree>
    <p:extLst>
      <p:ext uri="{BB962C8B-B14F-4D97-AF65-F5344CB8AC3E}">
        <p14:creationId xmlns:p14="http://schemas.microsoft.com/office/powerpoint/2010/main" val="2040332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and right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These phases seem to reflect left- and right-brain thinking:</a:t>
            </a:r>
          </a:p>
          <a:p>
            <a:r>
              <a:rPr lang="en-US" dirty="0"/>
              <a:t>Left brain is the rational, logical, ordering side, the critic. Denotations: definition of a tree.</a:t>
            </a:r>
          </a:p>
          <a:p>
            <a:r>
              <a:rPr lang="en-US" dirty="0"/>
              <a:t>Right brain is the image side, thinks in patterns or designs. Connotations: how a tree feels.</a:t>
            </a:r>
          </a:p>
        </p:txBody>
      </p:sp>
    </p:spTree>
    <p:extLst>
      <p:ext uri="{BB962C8B-B14F-4D97-AF65-F5344CB8AC3E}">
        <p14:creationId xmlns:p14="http://schemas.microsoft.com/office/powerpoint/2010/main" val="315122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Both sides of the brain should participate in writing. But we tend to jump right to the critic side, and forget about the artist side.</a:t>
            </a:r>
          </a:p>
          <a:p>
            <a:r>
              <a:rPr lang="en-US" dirty="0"/>
              <a:t>The nuance and meaning of the language evokes emotion through sensory, evocative, unconventional images. That seems to come from right brain.</a:t>
            </a:r>
          </a:p>
          <a:p>
            <a:r>
              <a:rPr lang="en-US" dirty="0"/>
              <a:t>Sometimes it’s compared to music: notes vs. melodies.</a:t>
            </a:r>
          </a:p>
        </p:txBody>
      </p:sp>
    </p:spTree>
    <p:extLst>
      <p:ext uri="{BB962C8B-B14F-4D97-AF65-F5344CB8AC3E}">
        <p14:creationId xmlns:p14="http://schemas.microsoft.com/office/powerpoint/2010/main" val="2315563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“People often lack any voice at all in their writing because they stop so often in the act of writing a sentence and worry and change their minds about which words to use. They have none of the natural breath in their writing that they have in speaking</a:t>
            </a:r>
            <a:r>
              <a:rPr lang="is-IS" dirty="0"/>
              <a:t>….We have so little practice in writing, but so much more time to stop and fiddle as we write each sentence.”</a:t>
            </a:r>
          </a:p>
          <a:p>
            <a:pPr marL="0" indent="0">
              <a:buNone/>
            </a:pPr>
            <a:r>
              <a:rPr lang="is-IS" dirty="0"/>
              <a:t>—Peter Elbow, </a:t>
            </a:r>
            <a:r>
              <a:rPr lang="is-IS" i="1" dirty="0"/>
              <a:t>Writing With Power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551898"/>
      </p:ext>
    </p:extLst>
  </p:cSld>
  <p:clrMapOvr>
    <a:masterClrMapping/>
  </p:clrMapOvr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Summer.thmx</Template>
  <TotalTime>119</TotalTime>
  <Words>963</Words>
  <Application>Microsoft Macintosh PowerPoint</Application>
  <PresentationFormat>On-screen Show (4:3)</PresentationFormat>
  <Paragraphs>71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Century Gothic</vt:lpstr>
      <vt:lpstr>Wingdings</vt:lpstr>
      <vt:lpstr>Summer</vt:lpstr>
      <vt:lpstr>Clustering</vt:lpstr>
      <vt:lpstr>Right-brain thinking</vt:lpstr>
      <vt:lpstr>The struggle</vt:lpstr>
      <vt:lpstr>Discipline</vt:lpstr>
      <vt:lpstr>Natural writing</vt:lpstr>
      <vt:lpstr>The two-step process</vt:lpstr>
      <vt:lpstr>Left and right </vt:lpstr>
      <vt:lpstr>Participation</vt:lpstr>
      <vt:lpstr>Voice</vt:lpstr>
      <vt:lpstr>Ways to reach right</vt:lpstr>
      <vt:lpstr>Creativity</vt:lpstr>
      <vt:lpstr>How to begin</vt:lpstr>
      <vt:lpstr>Hatching the idea</vt:lpstr>
      <vt:lpstr>An idea cluster</vt:lpstr>
      <vt:lpstr>Clustering</vt:lpstr>
      <vt:lpstr>Generating a focus</vt:lpstr>
      <vt:lpstr>Order</vt:lpstr>
      <vt:lpstr>Trying a cluster</vt:lpstr>
      <vt:lpstr>Trying a cluster</vt:lpstr>
      <vt:lpstr>Editing</vt:lpstr>
      <vt:lpstr>Try it!</vt:lpstr>
    </vt:vector>
  </TitlesOfParts>
  <Company>NDSU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Clusters</dc:title>
  <dc:creator>Ross Collins</dc:creator>
  <cp:lastModifiedBy>Ross Collins</cp:lastModifiedBy>
  <cp:revision>21</cp:revision>
  <dcterms:created xsi:type="dcterms:W3CDTF">2017-02-21T17:24:55Z</dcterms:created>
  <dcterms:modified xsi:type="dcterms:W3CDTF">2019-09-06T20:09:55Z</dcterms:modified>
</cp:coreProperties>
</file>