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Covering</a:t>
            </a:r>
            <a:r>
              <a:rPr lang="en-US" dirty="0"/>
              <a:t> </a:t>
            </a:r>
            <a:r>
              <a:rPr lang="en-US" dirty="0" smtClean="0"/>
              <a:t>a speech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Show your skill as a writer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7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looking for colorful quotes, observe a speakers mannerisms.</a:t>
            </a:r>
          </a:p>
          <a:p>
            <a:r>
              <a:rPr lang="en-US" dirty="0" smtClean="0"/>
              <a:t>Note gestures, and how they relate to points the speaker makes. Note word choices and how they relate. </a:t>
            </a:r>
          </a:p>
          <a:p>
            <a:r>
              <a:rPr lang="en-US" dirty="0" smtClean="0"/>
              <a:t>It helps writers to understand the context of a speech, as the actions of the speaker are as important as the words. Perhaps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5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the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between the lines. That is, look for voice and gestures as significant.</a:t>
            </a:r>
          </a:p>
          <a:p>
            <a:r>
              <a:rPr lang="en-US" dirty="0" smtClean="0"/>
              <a:t>We know that most political leaders (especially nowadays!) make speeches that appeal to emotions, probably more than intellect. Consider this subtext of a speech purportedly aimed to be factual.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6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seems even more important today for mass media writers to carefully check and re-check facts.</a:t>
            </a:r>
          </a:p>
          <a:p>
            <a:r>
              <a:rPr lang="en-US" dirty="0" smtClean="0"/>
              <a:t>If you’re not sure about what someone said, or what it means, ask the person after the speech to clarify.</a:t>
            </a:r>
          </a:p>
          <a:p>
            <a:r>
              <a:rPr lang="en-US" dirty="0" smtClean="0"/>
              <a:t>Few speakers would not welcome your effort to get things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1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You’re ready to write the story. Here’s what you </a:t>
            </a:r>
            <a:r>
              <a:rPr lang="en-US" i="1" dirty="0" smtClean="0"/>
              <a:t>don’t</a:t>
            </a:r>
            <a:r>
              <a:rPr lang="en-US" dirty="0" smtClean="0"/>
              <a:t> write:</a:t>
            </a:r>
          </a:p>
          <a:p>
            <a:pPr marL="0" indent="0">
              <a:buNone/>
            </a:pPr>
            <a:r>
              <a:rPr lang="en-US" dirty="0" smtClean="0"/>
              <a:t>“Irving </a:t>
            </a:r>
            <a:r>
              <a:rPr lang="en-US" dirty="0" err="1" smtClean="0"/>
              <a:t>Nern</a:t>
            </a:r>
            <a:r>
              <a:rPr lang="en-US" dirty="0" smtClean="0"/>
              <a:t>, CEO of XYZ Digital, spoke today.”</a:t>
            </a:r>
          </a:p>
          <a:p>
            <a:pPr marL="0" indent="0">
              <a:buNone/>
            </a:pPr>
            <a:r>
              <a:rPr lang="en-US" dirty="0" smtClean="0"/>
              <a:t>“Irving </a:t>
            </a:r>
            <a:r>
              <a:rPr lang="en-US" dirty="0" err="1" smtClean="0"/>
              <a:t>Nern</a:t>
            </a:r>
            <a:r>
              <a:rPr lang="en-US" dirty="0" smtClean="0"/>
              <a:t>, CEO of XYZ Digital, discussed web technology last night in front of NDSU communication students.”</a:t>
            </a:r>
          </a:p>
          <a:p>
            <a:r>
              <a:rPr lang="en-US" dirty="0" smtClean="0"/>
              <a:t>The first has no news. We have no idea what he talked about.</a:t>
            </a:r>
          </a:p>
          <a:p>
            <a:r>
              <a:rPr lang="en-US" dirty="0" smtClean="0"/>
              <a:t>The second is too general. It raises questions instead of answering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 better lead:</a:t>
            </a:r>
          </a:p>
          <a:p>
            <a:pPr marL="0" indent="0">
              <a:buNone/>
            </a:pPr>
            <a:r>
              <a:rPr lang="en-US" dirty="0" smtClean="0"/>
              <a:t>“A faster wireless connection will soon give students the ability to stream videos from any smartphone, XYZ</a:t>
            </a:r>
          </a:p>
          <a:p>
            <a:pPr marL="0" indent="0">
              <a:buNone/>
            </a:pPr>
            <a:r>
              <a:rPr lang="en-US" dirty="0" smtClean="0"/>
              <a:t>Digital CEO Irving </a:t>
            </a:r>
            <a:r>
              <a:rPr lang="en-US" dirty="0" err="1" smtClean="0"/>
              <a:t>Nern</a:t>
            </a:r>
            <a:r>
              <a:rPr lang="en-US" dirty="0"/>
              <a:t> </a:t>
            </a:r>
            <a:r>
              <a:rPr lang="en-US" dirty="0" smtClean="0"/>
              <a:t>told an NDSU communication class yesterday.”</a:t>
            </a:r>
          </a:p>
          <a:p>
            <a:r>
              <a:rPr lang="en-US" dirty="0" smtClean="0"/>
              <a:t>Note this lead gives specific news for the reader, and also makes it easier to write a headline.</a:t>
            </a:r>
          </a:p>
          <a:p>
            <a:r>
              <a:rPr lang="en-US" dirty="0" smtClean="0"/>
              <a:t>It avoids simply giving the speaker publicity, emphasizing the real news of the speech.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4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this suggests that the first rule of speech stories is this: tell the reader something the speaker said.</a:t>
            </a:r>
          </a:p>
          <a:p>
            <a:pPr marL="0" indent="0">
              <a:buNone/>
            </a:pPr>
            <a:r>
              <a:rPr lang="en-US" dirty="0" smtClean="0"/>
              <a:t>Two ways to do this:</a:t>
            </a:r>
          </a:p>
          <a:p>
            <a:r>
              <a:rPr lang="en-US" dirty="0" smtClean="0"/>
              <a:t>The writer can summarize the theme of the speech.</a:t>
            </a:r>
          </a:p>
          <a:p>
            <a:r>
              <a:rPr lang="en-US" dirty="0" smtClean="0"/>
              <a:t>The writer can present a feature of the speech.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8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a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writing is different from writing a news article.</a:t>
            </a:r>
          </a:p>
          <a:p>
            <a:r>
              <a:rPr lang="en-US" dirty="0" smtClean="0"/>
              <a:t>Speeches usually run point by point, each point elaborated, a (perhaps) dramatic climax at the end, and than a conclusion.</a:t>
            </a:r>
          </a:p>
          <a:p>
            <a:r>
              <a:rPr lang="en-US" dirty="0" smtClean="0"/>
              <a:t>The dramatic climax is usually what the writer wants to emphasize in a lead.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5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hate to make rules, but here is one fairly good one: never report a speech by writing chronologically.</a:t>
            </a:r>
          </a:p>
          <a:p>
            <a:r>
              <a:rPr lang="en-US" dirty="0" smtClean="0"/>
              <a:t>That is, don’t write:</a:t>
            </a:r>
          </a:p>
          <a:p>
            <a:r>
              <a:rPr lang="en-US" dirty="0" smtClean="0"/>
              <a:t>“The speaker began by saying</a:t>
            </a:r>
            <a:r>
              <a:rPr lang="is-IS" dirty="0" smtClean="0"/>
              <a:t>… then he said this...the next point he made was this...then he pointed out...and he concluded by....”</a:t>
            </a:r>
          </a:p>
          <a:p>
            <a:r>
              <a:rPr lang="is-IS" dirty="0" smtClean="0"/>
              <a:t>Generally, effective speech stories start out with a lead emphasizing the news value, followed immediately by the speaker’s credentials.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9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attributions often enough so that the reader is reminded of who is providing the facts or ideas.</a:t>
            </a:r>
          </a:p>
          <a:p>
            <a:r>
              <a:rPr lang="en-US" dirty="0" smtClean="0"/>
              <a:t>Try to find synonyms to avoid just repeating the name over and over.</a:t>
            </a:r>
          </a:p>
          <a:p>
            <a:r>
              <a:rPr lang="en-US" dirty="0" smtClean="0"/>
              <a:t>“The CEO added</a:t>
            </a:r>
            <a:r>
              <a:rPr lang="is-IS" dirty="0" smtClean="0"/>
              <a:t>…”</a:t>
            </a:r>
          </a:p>
          <a:p>
            <a:r>
              <a:rPr lang="is-IS" dirty="0" smtClean="0"/>
              <a:t>“The former governor suggested....”</a:t>
            </a:r>
          </a:p>
          <a:p>
            <a:r>
              <a:rPr lang="is-IS" dirty="0" smtClean="0"/>
              <a:t>Or just “he” and “she.”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7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today’s world of purportedly “fake news” and enormous divergence of opinion, it’s critical for professional journalists to try to stay objective.</a:t>
            </a:r>
          </a:p>
          <a:p>
            <a:r>
              <a:rPr lang="en-US" dirty="0" smtClean="0"/>
              <a:t>You may be a Bernie Sanders supporter listening to a supporter of Mr. Trump.</a:t>
            </a:r>
          </a:p>
          <a:p>
            <a:r>
              <a:rPr lang="en-US" dirty="0" smtClean="0"/>
              <a:t>You may be an anti-abortion rights supporter listening to a pro-abortion rights supporter.</a:t>
            </a:r>
          </a:p>
          <a:p>
            <a:r>
              <a:rPr lang="en-US" dirty="0" smtClean="0"/>
              <a:t>Don’t make your relationship to the subject apparent in your story!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speeches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468" y="1968140"/>
            <a:ext cx="4790332" cy="40215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Information;</a:t>
            </a:r>
          </a:p>
          <a:p>
            <a:pPr marL="0" indent="0">
              <a:buNone/>
            </a:pPr>
            <a:r>
              <a:rPr lang="en-US" dirty="0" smtClean="0"/>
              <a:t>The speaker provides facts that can make news.</a:t>
            </a:r>
          </a:p>
          <a:p>
            <a:r>
              <a:rPr lang="en-US" dirty="0" smtClean="0"/>
              <a:t>Idea;</a:t>
            </a:r>
          </a:p>
          <a:p>
            <a:pPr marL="0" indent="0">
              <a:buNone/>
            </a:pPr>
            <a:r>
              <a:rPr lang="en-US" dirty="0" smtClean="0"/>
              <a:t>Opinions of the speaker, based on credibility as expert. Can be controversial.</a:t>
            </a:r>
          </a:p>
          <a:p>
            <a:r>
              <a:rPr lang="en-US" dirty="0" smtClean="0"/>
              <a:t>Inspirational;</a:t>
            </a:r>
          </a:p>
          <a:p>
            <a:pPr marL="0" indent="0">
              <a:buNone/>
            </a:pPr>
            <a:r>
              <a:rPr lang="en-US" dirty="0" smtClean="0"/>
              <a:t>No facts or opinions, but designed to arouse emotions. Hard to write a story on this kind of speech.</a:t>
            </a:r>
            <a:endParaRPr lang="en-US" dirty="0"/>
          </a:p>
        </p:txBody>
      </p:sp>
      <p:pic>
        <p:nvPicPr>
          <p:cNvPr id="4" name="Picture 3" descr="charlesaward10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8388"/>
            <a:ext cx="2461875" cy="19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small words that suggestion your bias:</a:t>
            </a:r>
          </a:p>
          <a:p>
            <a:pPr marL="0" indent="0">
              <a:buNone/>
            </a:pPr>
            <a:r>
              <a:rPr lang="en-US" dirty="0" smtClean="0"/>
              <a:t>“The well-known speaker</a:t>
            </a:r>
            <a:r>
              <a:rPr lang="is-IS" dirty="0" smtClean="0"/>
              <a:t>….”</a:t>
            </a:r>
          </a:p>
          <a:p>
            <a:pPr marL="0" indent="0">
              <a:buNone/>
            </a:pPr>
            <a:r>
              <a:rPr lang="is-IS" dirty="0" smtClean="0"/>
              <a:t>“The prominent advocate....”</a:t>
            </a:r>
          </a:p>
          <a:p>
            <a:pPr marL="0" indent="0">
              <a:buNone/>
            </a:pPr>
            <a:r>
              <a:rPr lang="is-IS" dirty="0" smtClean="0"/>
              <a:t>“The topic was well-presented....”</a:t>
            </a:r>
          </a:p>
          <a:p>
            <a:pPr marL="0" indent="0">
              <a:buNone/>
            </a:pPr>
            <a:r>
              <a:rPr lang="is-IS" dirty="0" smtClean="0"/>
              <a:t>“The accomplished speaker....”</a:t>
            </a:r>
          </a:p>
          <a:p>
            <a:r>
              <a:rPr lang="is-IS" dirty="0" smtClean="0"/>
              <a:t>Okay, it’s likely impossible to be completely objective, but do your best to maintain your credibility by staying neutral, but reporting factually.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absolutely no excuse for a professional journalist to quote inaccurately.</a:t>
            </a:r>
          </a:p>
          <a:p>
            <a:r>
              <a:rPr lang="en-US" dirty="0" smtClean="0"/>
              <a:t>It hurts your credibility.</a:t>
            </a:r>
          </a:p>
          <a:p>
            <a:r>
              <a:rPr lang="en-US" dirty="0" smtClean="0"/>
              <a:t>It may end your career.</a:t>
            </a:r>
          </a:p>
          <a:p>
            <a:r>
              <a:rPr lang="en-US" dirty="0" smtClean="0"/>
              <a:t>Taking a quote out of context also is unethical, whether or not you agree with that context.</a:t>
            </a:r>
          </a:p>
          <a:p>
            <a:r>
              <a:rPr lang="en-US" dirty="0" smtClean="0"/>
              <a:t>Cleaning up bad grammar is sometimes considered all right. You need to judge the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46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Quotes are essential in speech stories.</a:t>
            </a:r>
          </a:p>
          <a:p>
            <a:r>
              <a:rPr lang="en-US" dirty="0" smtClean="0"/>
              <a:t>But like in any story, too many will drag it down. Often it’s better to paraphrase.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6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challenge of new writers is trying to boil down a 5,000-word, hour-long speech to a 500-word article. Two tips:</a:t>
            </a:r>
          </a:p>
          <a:p>
            <a:r>
              <a:rPr lang="en-US" dirty="0" smtClean="0"/>
              <a:t>Hit only the main points. You’ll have to omit some things.</a:t>
            </a:r>
          </a:p>
          <a:p>
            <a:r>
              <a:rPr lang="en-US" dirty="0" smtClean="0"/>
              <a:t>Try to write more concisely than the speaker spoke.</a:t>
            </a:r>
          </a:p>
          <a:p>
            <a:pPr marL="0" indent="0">
              <a:buNone/>
            </a:pPr>
            <a:r>
              <a:rPr lang="en-US" dirty="0" smtClean="0"/>
              <a:t>Observe that both of those things requires judgment, and that means ethical challenges. Ask yourself: does this change misrepresent the speaker?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3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significant ethical challenges for a journalist is to consider context.</a:t>
            </a:r>
          </a:p>
          <a:p>
            <a:r>
              <a:rPr lang="en-US" dirty="0" smtClean="0"/>
              <a:t>Speakers offer context within the body of a speech. But some unethical writers pull quotes from the context and report them as facts.</a:t>
            </a:r>
          </a:p>
          <a:p>
            <a:r>
              <a:rPr lang="en-US" dirty="0" smtClean="0"/>
              <a:t>When they are challenged, they reply “But that’s what she said!” As if that were an absolute defense.</a:t>
            </a:r>
          </a:p>
          <a:p>
            <a:r>
              <a:rPr lang="en-US" dirty="0" smtClean="0"/>
              <a:t>We see this all the time in social media, I’m afraid.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5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that’s literally accurate may not be fair. Professional journalists lay groundwork for a quote so that it can be understood in context.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 story about a speech is a skill that goes beyond just a few general rules, of course.</a:t>
            </a:r>
          </a:p>
          <a:p>
            <a:r>
              <a:rPr lang="en-US" dirty="0" smtClean="0"/>
              <a:t>The same speech can be presented as a really interesting topic—or a really boring topic. Below are two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57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84" lvl="1" indent="0">
              <a:buNone/>
            </a:pPr>
            <a:r>
              <a:rPr lang="is-IS" dirty="0" smtClean="0"/>
              <a:t>The Nevada desert may seem like a desolate area, and the idea of its producing more than cattle, sheep, rattlesnakes and jackrabbits may strike some people as a pipe dream. But Dr. John M. Ward, new president of the Desert Research Institute, looks at Nevada as more than just a dream.</a:t>
            </a:r>
          </a:p>
          <a:p>
            <a:pPr marL="329184" lvl="1" indent="0">
              <a:buNone/>
            </a:pPr>
            <a:r>
              <a:rPr lang="is-IS" dirty="0" smtClean="0"/>
              <a:t>Speaking to the Reno Rotary Club yesterday in the Hilton </a:t>
            </a:r>
            <a:r>
              <a:rPr lang="en-US" dirty="0" smtClean="0"/>
              <a:t>Hotel</a:t>
            </a:r>
            <a:r>
              <a:rPr lang="is-IS" dirty="0" smtClean="0"/>
              <a:t>, Dr. Ward examined the accomplishments of the DRI....</a:t>
            </a:r>
          </a:p>
        </p:txBody>
      </p:sp>
    </p:spTree>
    <p:extLst>
      <p:ext uri="{BB962C8B-B14F-4D97-AF65-F5344CB8AC3E}">
        <p14:creationId xmlns:p14="http://schemas.microsoft.com/office/powerpoint/2010/main" val="254685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84" lvl="1" indent="0">
              <a:buNone/>
            </a:pPr>
            <a:r>
              <a:rPr lang="en-US" dirty="0" smtClean="0"/>
              <a:t>Twelve years ago, “a small group of idea people” set out to discover “unknown, perhaps undreamed-of resources” of Nevada’s </a:t>
            </a:r>
            <a:r>
              <a:rPr lang="en-US" dirty="0"/>
              <a:t>desert. And the 506 projects of the Desert </a:t>
            </a:r>
            <a:r>
              <a:rPr lang="en-US" dirty="0" smtClean="0"/>
              <a:t>Research Institute since then have paid off “beyond the dreams of its originators.” </a:t>
            </a:r>
          </a:p>
          <a:p>
            <a:pPr marL="329184" lvl="1" indent="0">
              <a:buNone/>
            </a:pPr>
            <a:r>
              <a:rPr lang="en-US" dirty="0" smtClean="0"/>
              <a:t>That was the way Dr. John M. Ward, new DRI president, summed up the accomplishments of his statewide agency yesterday for the Reno Rotary Club in the Hilton Hotel.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96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84" lvl="1" indent="0">
              <a:buNone/>
            </a:pPr>
            <a:r>
              <a:rPr lang="en-US" dirty="0" smtClean="0"/>
              <a:t>“Important and outstanding contributions” will come from the University of Nevada’s Desert Research Institute, its new president predicted yesterday in a speech to the Reno Rotary Club in the Hilton Hotel. </a:t>
            </a:r>
          </a:p>
          <a:p>
            <a:pPr marL="329184" lvl="1" indent="0">
              <a:buNone/>
            </a:pPr>
            <a:r>
              <a:rPr lang="en-US" dirty="0" smtClean="0"/>
              <a:t>Dr</a:t>
            </a:r>
            <a:r>
              <a:rPr lang="en-US" dirty="0"/>
              <a:t>. John M. Ward said the ecological discoveries of his </a:t>
            </a:r>
            <a:r>
              <a:rPr lang="en-US" dirty="0" smtClean="0"/>
              <a:t>“unique establishment” </a:t>
            </a:r>
            <a:r>
              <a:rPr lang="en-US" dirty="0"/>
              <a:t>have already helped to prevent humanity “from becoming a truly endangered species</a:t>
            </a:r>
            <a:r>
              <a:rPr lang="is-IS" dirty="0"/>
              <a:t>….”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7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Speech stories seem boring to cover, but are important. Usually.</a:t>
            </a:r>
          </a:p>
          <a:p>
            <a:r>
              <a:rPr lang="en-US" dirty="0" smtClean="0"/>
              <a:t>May affect a reader directly.</a:t>
            </a:r>
          </a:p>
          <a:p>
            <a:r>
              <a:rPr lang="en-US" dirty="0" smtClean="0"/>
              <a:t>May cover a controversial issue.</a:t>
            </a:r>
          </a:p>
          <a:p>
            <a:r>
              <a:rPr lang="en-US" dirty="0" smtClean="0"/>
              <a:t>May affect the course of history! Depends on who’s speaking.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98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467" y="1811296"/>
            <a:ext cx="4790333" cy="41784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Explain context beyond the speech, if necessary. In a speech about refugee status in Fargo, explain the background concerns some city commissioners have raised regarding cost and security.</a:t>
            </a:r>
          </a:p>
          <a:p>
            <a:r>
              <a:rPr lang="en-US" dirty="0" smtClean="0"/>
              <a:t>Disregard any “off-the-record” requests. It’s a public speech. </a:t>
            </a:r>
          </a:p>
          <a:p>
            <a:r>
              <a:rPr lang="en-US" dirty="0" smtClean="0"/>
              <a:t>Take </a:t>
            </a:r>
            <a:r>
              <a:rPr lang="en-US" b="1" dirty="0" smtClean="0"/>
              <a:t>two</a:t>
            </a:r>
            <a:r>
              <a:rPr lang="en-US" dirty="0" smtClean="0"/>
              <a:t> pens or pencils to the speech.</a:t>
            </a:r>
          </a:p>
        </p:txBody>
      </p:sp>
      <p:pic>
        <p:nvPicPr>
          <p:cNvPr id="4" name="Picture 3" descr="ndsub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5" y="1962690"/>
            <a:ext cx="2766108" cy="37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speakers provide an advance copy of the speech.</a:t>
            </a:r>
          </a:p>
          <a:p>
            <a:r>
              <a:rPr lang="en-US" dirty="0" smtClean="0"/>
              <a:t>This makes it a lot easier to cover the speech, as we don’t have to furiously take notes or go back to a recording.</a:t>
            </a:r>
          </a:p>
          <a:p>
            <a:r>
              <a:rPr lang="en-US" dirty="0" smtClean="0"/>
              <a:t>Of course, speakers do tend to stray from prepared copies.</a:t>
            </a:r>
          </a:p>
          <a:p>
            <a:r>
              <a:rPr lang="en-US" dirty="0" smtClean="0"/>
              <a:t>And it’s risky to “cover” the speech by just reading the advance copy!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8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it is possible to report based on the advance copy if you word the story correctly.</a:t>
            </a:r>
          </a:p>
          <a:p>
            <a:r>
              <a:rPr lang="en-US" dirty="0" smtClean="0"/>
              <a:t>You can say, “the speaker planned to</a:t>
            </a:r>
            <a:r>
              <a:rPr lang="is-IS" dirty="0" smtClean="0"/>
              <a:t>…” or “prepared to deliver....”</a:t>
            </a:r>
            <a:endParaRPr lang="en-US" dirty="0"/>
          </a:p>
        </p:txBody>
      </p:sp>
      <p:pic>
        <p:nvPicPr>
          <p:cNvPr id="4" name="Picture 3" descr="bec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3" y="3509000"/>
            <a:ext cx="4054325" cy="280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Boring speeches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if the speech is boring?</a:t>
            </a:r>
          </a:p>
          <a:p>
            <a:r>
              <a:rPr lang="en-US" dirty="0" smtClean="0"/>
              <a:t>Listen carefully. Discipline yourself to be professional. Fight distractions.</a:t>
            </a:r>
          </a:p>
          <a:p>
            <a:r>
              <a:rPr lang="en-US" dirty="0" smtClean="0"/>
              <a:t> Consider Chesterton’s (familiar) quote:</a:t>
            </a:r>
          </a:p>
          <a:p>
            <a:pPr marL="0" indent="0">
              <a:buNone/>
            </a:pPr>
            <a:r>
              <a:rPr lang="en-US" dirty="0" smtClean="0"/>
              <a:t>“There is no such thing as an uninteresting subject; there are only uninterested people.”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to identify a central theme.</a:t>
            </a:r>
          </a:p>
          <a:p>
            <a:r>
              <a:rPr lang="en-US" dirty="0" smtClean="0"/>
              <a:t>Try to find good quotes, and right them down as best as you can. It’s tedious trying to find them later in a long recording.</a:t>
            </a:r>
          </a:p>
          <a:p>
            <a:r>
              <a:rPr lang="en-US" dirty="0" smtClean="0"/>
              <a:t>After a while you get used to listening and writing notes at the same time.</a:t>
            </a:r>
          </a:p>
          <a:p>
            <a:r>
              <a:rPr lang="en-US" dirty="0" smtClean="0"/>
              <a:t>Try to take as many notes as you can. Relying on a recorder, and just sitting there, is a giveaway of an amateur. In a way it’s lazy, but the time you save by not taking notes will be made up by trying to find quotes on an hour’s recording.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5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all have “deaf spots.” That is, when a speaker touches on our own cherished convictions, biases, or emotional triggers, we don’t listen anymore. </a:t>
            </a:r>
          </a:p>
          <a:p>
            <a:r>
              <a:rPr lang="en-US" dirty="0" smtClean="0"/>
              <a:t>Instead, we retreat to our emotions and sensitivities.</a:t>
            </a:r>
          </a:p>
          <a:p>
            <a:r>
              <a:rPr lang="en-US" dirty="0" smtClean="0"/>
              <a:t>For example, trigger words for many include:</a:t>
            </a:r>
          </a:p>
          <a:p>
            <a:r>
              <a:rPr lang="en-US" dirty="0" smtClean="0"/>
              <a:t>Liberal, conservative, redneck, pro-life, pro-choice, refugee, terrorist, gun control, income tax, dumb farmer, evolution, climate change, gay rights, oil barons</a:t>
            </a:r>
            <a:r>
              <a:rPr lang="is-IS" dirty="0" smtClean="0"/>
              <a:t>…. </a:t>
            </a:r>
          </a:p>
          <a:p>
            <a:r>
              <a:rPr lang="is-IS" dirty="0" smtClean="0"/>
              <a:t>Well, you can add your own to the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38388"/>
            <a:ext cx="3930389" cy="3951337"/>
          </a:xfrm>
        </p:spPr>
        <p:txBody>
          <a:bodyPr/>
          <a:lstStyle/>
          <a:p>
            <a:r>
              <a:rPr lang="en-US" dirty="0" smtClean="0"/>
              <a:t>Try to identify the most upsetting words for you, and to understand the emotions associated with them.</a:t>
            </a:r>
          </a:p>
          <a:p>
            <a:r>
              <a:rPr lang="en-US" dirty="0" smtClean="0"/>
              <a:t>In other words, know your biases.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ackandhiswork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1" y="2156140"/>
            <a:ext cx="3549109" cy="25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9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93</TotalTime>
  <Words>1769</Words>
  <Application>Microsoft Macintosh PowerPoint</Application>
  <PresentationFormat>On-screen Show (4:3)</PresentationFormat>
  <Paragraphs>133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Bradley Hand ITC TT-Bold</vt:lpstr>
      <vt:lpstr>Cambria</vt:lpstr>
      <vt:lpstr>Rage Italic</vt:lpstr>
      <vt:lpstr>Sketchbook</vt:lpstr>
      <vt:lpstr>Covering a speech</vt:lpstr>
      <vt:lpstr>Typical speeches</vt:lpstr>
      <vt:lpstr>Significance</vt:lpstr>
      <vt:lpstr>Advance</vt:lpstr>
      <vt:lpstr>Advance copy</vt:lpstr>
      <vt:lpstr>Boring speeches</vt:lpstr>
      <vt:lpstr>Themes</vt:lpstr>
      <vt:lpstr>Listening challenges</vt:lpstr>
      <vt:lpstr>Listening challenges</vt:lpstr>
      <vt:lpstr>Mannerisms</vt:lpstr>
      <vt:lpstr>Between the lines</vt:lpstr>
      <vt:lpstr>Check it out</vt:lpstr>
      <vt:lpstr>Writing</vt:lpstr>
      <vt:lpstr>The lead</vt:lpstr>
      <vt:lpstr>The news</vt:lpstr>
      <vt:lpstr>The flow of a speech</vt:lpstr>
      <vt:lpstr>Avoid chronology</vt:lpstr>
      <vt:lpstr>Other principles</vt:lpstr>
      <vt:lpstr>Objectivity</vt:lpstr>
      <vt:lpstr>Objectivity</vt:lpstr>
      <vt:lpstr>Accurate quotes</vt:lpstr>
      <vt:lpstr>Quotes</vt:lpstr>
      <vt:lpstr>Concise writing</vt:lpstr>
      <vt:lpstr>Context</vt:lpstr>
      <vt:lpstr>Accuracy</vt:lpstr>
      <vt:lpstr>Style</vt:lpstr>
      <vt:lpstr>First reporter</vt:lpstr>
      <vt:lpstr>Second reporter</vt:lpstr>
      <vt:lpstr>Third reporter</vt:lpstr>
      <vt:lpstr>Final advice</vt:lpstr>
    </vt:vector>
  </TitlesOfParts>
  <Company>NDSU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Covering a speech</dc:title>
  <dc:creator>Ross Collins</dc:creator>
  <cp:lastModifiedBy>Microsoft Office User</cp:lastModifiedBy>
  <cp:revision>23</cp:revision>
  <dcterms:created xsi:type="dcterms:W3CDTF">2017-01-30T16:44:37Z</dcterms:created>
  <dcterms:modified xsi:type="dcterms:W3CDTF">2017-08-22T20:33:00Z</dcterms:modified>
</cp:coreProperties>
</file>