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5"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0" r:id="rId43"/>
    <p:sldId id="301" r:id="rId44"/>
    <p:sldId id="297" r:id="rId45"/>
    <p:sldId id="298" r:id="rId46"/>
    <p:sldId id="29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10/6/17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10/6/17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10/6/17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10/6/17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Headlines</a:t>
            </a:r>
            <a:endParaRPr lang="en-US" dirty="0"/>
          </a:p>
        </p:txBody>
      </p:sp>
      <p:sp>
        <p:nvSpPr>
          <p:cNvPr id="3" name="Subtitle 2"/>
          <p:cNvSpPr>
            <a:spLocks noGrp="1"/>
          </p:cNvSpPr>
          <p:nvPr>
            <p:ph type="subTitle" idx="1"/>
          </p:nvPr>
        </p:nvSpPr>
        <p:spPr/>
        <p:txBody>
          <a:bodyPr/>
          <a:lstStyle/>
          <a:p>
            <a:r>
              <a:rPr lang="en-US" dirty="0" smtClean="0"/>
              <a:t>And headings</a:t>
            </a:r>
            <a:endParaRPr lang="en-US" dirty="0"/>
          </a:p>
        </p:txBody>
      </p:sp>
    </p:spTree>
    <p:extLst>
      <p:ext uri="{BB962C8B-B14F-4D97-AF65-F5344CB8AC3E}">
        <p14:creationId xmlns:p14="http://schemas.microsoft.com/office/powerpoint/2010/main" val="76340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tense</a:t>
            </a:r>
            <a:endParaRPr lang="en-US" dirty="0"/>
          </a:p>
        </p:txBody>
      </p:sp>
      <p:sp>
        <p:nvSpPr>
          <p:cNvPr id="3" name="Content Placeholder 2"/>
          <p:cNvSpPr>
            <a:spLocks noGrp="1"/>
          </p:cNvSpPr>
          <p:nvPr>
            <p:ph idx="1"/>
          </p:nvPr>
        </p:nvSpPr>
        <p:spPr/>
        <p:txBody>
          <a:bodyPr/>
          <a:lstStyle/>
          <a:p>
            <a:pPr marL="0" indent="0">
              <a:buNone/>
            </a:pPr>
            <a:r>
              <a:rPr lang="en-US" dirty="0" smtClean="0"/>
              <a:t>Standard headlines use the present tense even if the event happened in the past:</a:t>
            </a:r>
          </a:p>
          <a:p>
            <a:pPr marL="0" indent="0" algn="ctr">
              <a:buNone/>
            </a:pPr>
            <a:r>
              <a:rPr lang="en-US" b="1" dirty="0" smtClean="0"/>
              <a:t>Student Senate hammers out athletics budget </a:t>
            </a:r>
          </a:p>
          <a:p>
            <a:pPr marL="0" indent="0">
              <a:buNone/>
            </a:pPr>
            <a:r>
              <a:rPr lang="en-US" dirty="0" smtClean="0"/>
              <a:t>(Not “hammered out.”)</a:t>
            </a:r>
          </a:p>
          <a:p>
            <a:pPr marL="0" indent="0">
              <a:buNone/>
            </a:pPr>
            <a:r>
              <a:rPr lang="en-US" dirty="0" smtClean="0"/>
              <a:t>Probably mass media does that to emphasize that something just happened—and we’re on top of it for you readers!</a:t>
            </a:r>
          </a:p>
        </p:txBody>
      </p:sp>
    </p:spTree>
    <p:extLst>
      <p:ext uri="{BB962C8B-B14F-4D97-AF65-F5344CB8AC3E}">
        <p14:creationId xmlns:p14="http://schemas.microsoft.com/office/powerpoint/2010/main" val="174824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articles</a:t>
            </a:r>
            <a:endParaRPr lang="en-US" dirty="0"/>
          </a:p>
        </p:txBody>
      </p:sp>
      <p:sp>
        <p:nvSpPr>
          <p:cNvPr id="3" name="Content Placeholder 2"/>
          <p:cNvSpPr>
            <a:spLocks noGrp="1"/>
          </p:cNvSpPr>
          <p:nvPr>
            <p:ph idx="1"/>
          </p:nvPr>
        </p:nvSpPr>
        <p:spPr/>
        <p:txBody>
          <a:bodyPr/>
          <a:lstStyle/>
          <a:p>
            <a:r>
              <a:rPr lang="en-US" dirty="0" smtClean="0"/>
              <a:t>Articles are special types of adjectives, comprising three: a, an and the.</a:t>
            </a:r>
          </a:p>
          <a:p>
            <a:r>
              <a:rPr lang="en-US" dirty="0" smtClean="0"/>
              <a:t>We do not use them in standard headlines, probably because they take up space. (They are more often used in online headings.)</a:t>
            </a:r>
          </a:p>
        </p:txBody>
      </p:sp>
    </p:spTree>
    <p:extLst>
      <p:ext uri="{BB962C8B-B14F-4D97-AF65-F5344CB8AC3E}">
        <p14:creationId xmlns:p14="http://schemas.microsoft.com/office/powerpoint/2010/main" val="50124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articles</a:t>
            </a:r>
            <a:endParaRPr lang="en-US" dirty="0"/>
          </a:p>
        </p:txBody>
      </p:sp>
      <p:sp>
        <p:nvSpPr>
          <p:cNvPr id="3" name="Content Placeholder 2"/>
          <p:cNvSpPr>
            <a:spLocks noGrp="1"/>
          </p:cNvSpPr>
          <p:nvPr>
            <p:ph idx="1"/>
          </p:nvPr>
        </p:nvSpPr>
        <p:spPr>
          <a:xfrm>
            <a:off x="1120000" y="1825625"/>
            <a:ext cx="6974915" cy="4351338"/>
          </a:xfrm>
        </p:spPr>
        <p:txBody>
          <a:bodyPr/>
          <a:lstStyle/>
          <a:p>
            <a:pPr marL="0" indent="0">
              <a:buNone/>
            </a:pPr>
            <a:r>
              <a:rPr lang="en-US" dirty="0" smtClean="0"/>
              <a:t>Note this headline contains no articles. It could say “A Fargo church and school</a:t>
            </a:r>
            <a:r>
              <a:rPr lang="mr-IN" dirty="0" smtClean="0"/>
              <a:t>…</a:t>
            </a:r>
            <a:r>
              <a:rPr lang="en-US" dirty="0" smtClean="0"/>
              <a:t>”</a:t>
            </a:r>
          </a:p>
          <a:p>
            <a:pPr marL="0" indent="0">
              <a:buNone/>
            </a:pPr>
            <a:r>
              <a:rPr lang="en-US" dirty="0" smtClean="0"/>
              <a:t>It is true that more often we see standard headlines containing the article “the,” but, strictly speaking, these are not standard heads.</a:t>
            </a:r>
          </a:p>
          <a:p>
            <a:pPr marL="0" indent="0">
              <a:buNone/>
            </a:pPr>
            <a:r>
              <a:rPr lang="en-US" dirty="0" smtClean="0"/>
              <a:t>Note the word “is” is understood here (“is hit”). Also note it is in the passive voice.</a:t>
            </a:r>
          </a:p>
          <a:p>
            <a:pPr marL="0" indent="0">
              <a:buNone/>
            </a:pPr>
            <a:r>
              <a:rPr lang="en-US" dirty="0" smtClean="0"/>
              <a:t>Standard heads often drop forms of the verb “to be.” Passive voice helps fill space.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915" y="1897544"/>
            <a:ext cx="3485383" cy="4351338"/>
          </a:xfrm>
          <a:prstGeom prst="rect">
            <a:avLst/>
          </a:prstGeom>
        </p:spPr>
      </p:pic>
    </p:spTree>
    <p:extLst>
      <p:ext uri="{BB962C8B-B14F-4D97-AF65-F5344CB8AC3E}">
        <p14:creationId xmlns:p14="http://schemas.microsoft.com/office/powerpoint/2010/main" val="2111239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Clever headlines</a:t>
            </a:r>
            <a:endParaRPr lang="en-US" dirty="0"/>
          </a:p>
        </p:txBody>
      </p:sp>
      <p:sp>
        <p:nvSpPr>
          <p:cNvPr id="3" name="Content Placeholder 2"/>
          <p:cNvSpPr>
            <a:spLocks noGrp="1"/>
          </p:cNvSpPr>
          <p:nvPr>
            <p:ph idx="1"/>
          </p:nvPr>
        </p:nvSpPr>
        <p:spPr/>
        <p:txBody>
          <a:bodyPr/>
          <a:lstStyle/>
          <a:p>
            <a:pPr marL="0" indent="0">
              <a:buNone/>
            </a:pPr>
            <a:r>
              <a:rPr lang="en-US" dirty="0" smtClean="0"/>
              <a:t>We usually stick to serious headlines for hard news or serious stories. </a:t>
            </a:r>
          </a:p>
          <a:p>
            <a:pPr marL="0" indent="0">
              <a:buNone/>
            </a:pPr>
            <a:r>
              <a:rPr lang="en-US" dirty="0" smtClean="0"/>
              <a:t>We can try to find clever headlines for feature or humorous stories. </a:t>
            </a:r>
          </a:p>
          <a:p>
            <a:pPr marL="0" indent="0">
              <a:buNone/>
            </a:pPr>
            <a:r>
              <a:rPr lang="en-US" dirty="0" smtClean="0"/>
              <a:t>Headline writers often use alliteration or plays on words and clichés.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475" y="3637079"/>
            <a:ext cx="4845050" cy="901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300" y="5098194"/>
            <a:ext cx="6553200" cy="679450"/>
          </a:xfrm>
          <a:prstGeom prst="rect">
            <a:avLst/>
          </a:prstGeom>
        </p:spPr>
      </p:pic>
    </p:spTree>
    <p:extLst>
      <p:ext uri="{BB962C8B-B14F-4D97-AF65-F5344CB8AC3E}">
        <p14:creationId xmlns:p14="http://schemas.microsoft.com/office/powerpoint/2010/main" val="72750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heads</a:t>
            </a:r>
            <a:endParaRPr lang="en-US" dirty="0"/>
          </a:p>
        </p:txBody>
      </p:sp>
      <p:sp>
        <p:nvSpPr>
          <p:cNvPr id="3" name="Content Placeholder 2"/>
          <p:cNvSpPr>
            <a:spLocks noGrp="1"/>
          </p:cNvSpPr>
          <p:nvPr>
            <p:ph idx="1"/>
          </p:nvPr>
        </p:nvSpPr>
        <p:spPr/>
        <p:txBody>
          <a:bodyPr/>
          <a:lstStyle/>
          <a:p>
            <a:pPr marL="0" indent="0">
              <a:buNone/>
            </a:pPr>
            <a:r>
              <a:rPr lang="en-US" dirty="0" smtClean="0"/>
              <a:t>A second common headline is the label head.</a:t>
            </a:r>
          </a:p>
          <a:p>
            <a:r>
              <a:rPr lang="en-US" dirty="0" smtClean="0"/>
              <a:t>It has no verb. This includes dropped forms of the verb “to be.”</a:t>
            </a:r>
          </a:p>
          <a:p>
            <a:r>
              <a:rPr lang="en-US" dirty="0" smtClean="0"/>
              <a:t>It may have articles.</a:t>
            </a:r>
            <a:endParaRPr lang="en-US" dirty="0"/>
          </a:p>
        </p:txBody>
      </p:sp>
    </p:spTree>
    <p:extLst>
      <p:ext uri="{BB962C8B-B14F-4D97-AF65-F5344CB8AC3E}">
        <p14:creationId xmlns:p14="http://schemas.microsoft.com/office/powerpoint/2010/main" val="1577175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heads and titles</a:t>
            </a:r>
            <a:endParaRPr lang="en-US" dirty="0"/>
          </a:p>
        </p:txBody>
      </p:sp>
      <p:sp>
        <p:nvSpPr>
          <p:cNvPr id="3" name="Content Placeholder 2"/>
          <p:cNvSpPr>
            <a:spLocks noGrp="1"/>
          </p:cNvSpPr>
          <p:nvPr>
            <p:ph idx="1"/>
          </p:nvPr>
        </p:nvSpPr>
        <p:spPr/>
        <p:txBody>
          <a:bodyPr/>
          <a:lstStyle/>
          <a:p>
            <a:pPr marL="0" indent="0">
              <a:buNone/>
            </a:pPr>
            <a:r>
              <a:rPr lang="en-US" dirty="0" smtClean="0"/>
              <a:t>Label heads are used when editors want to indicate the topic of a story, but don’t want to suggest the story’s point of view. </a:t>
            </a:r>
          </a:p>
          <a:p>
            <a:pPr marL="0" indent="0">
              <a:buNone/>
            </a:pPr>
            <a:r>
              <a:rPr lang="en-US" dirty="0" smtClean="0"/>
              <a:t>This is particularly significant for opinion columns and letters.</a:t>
            </a:r>
          </a:p>
          <a:p>
            <a:pPr marL="0" indent="0">
              <a:buNone/>
            </a:pPr>
            <a:r>
              <a:rPr lang="en-US" dirty="0" smtClean="0"/>
              <a:t>For example, let’s say we have a letter from a reader regarding gun legislation controversy.  We write a standard headline.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425" y="4498226"/>
            <a:ext cx="4883150" cy="1498600"/>
          </a:xfrm>
          <a:prstGeom prst="rect">
            <a:avLst/>
          </a:prstGeom>
        </p:spPr>
      </p:pic>
    </p:spTree>
    <p:extLst>
      <p:ext uri="{BB962C8B-B14F-4D97-AF65-F5344CB8AC3E}">
        <p14:creationId xmlns:p14="http://schemas.microsoft.com/office/powerpoint/2010/main" val="1190561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heads are neutral</a:t>
            </a:r>
            <a:endParaRPr lang="en-US" dirty="0"/>
          </a:p>
        </p:txBody>
      </p:sp>
      <p:sp>
        <p:nvSpPr>
          <p:cNvPr id="3" name="Content Placeholder 2"/>
          <p:cNvSpPr>
            <a:spLocks noGrp="1"/>
          </p:cNvSpPr>
          <p:nvPr>
            <p:ph idx="1"/>
          </p:nvPr>
        </p:nvSpPr>
        <p:spPr/>
        <p:txBody>
          <a:bodyPr/>
          <a:lstStyle/>
          <a:p>
            <a:pPr marL="0" indent="0">
              <a:buNone/>
            </a:pPr>
            <a:r>
              <a:rPr lang="en-US" dirty="0" smtClean="0"/>
              <a:t>Perhaps</a:t>
            </a:r>
            <a:r>
              <a:rPr lang="en-US" dirty="0"/>
              <a:t>, however, the writer will disagree with the editor’s interpretation of her comments. What if we write a label head instead</a:t>
            </a:r>
            <a:r>
              <a:rPr lang="en-US" dirty="0" smtClean="0"/>
              <a:t>?</a:t>
            </a:r>
          </a:p>
          <a:p>
            <a:pPr marL="0" indent="0">
              <a:buNone/>
            </a:pPr>
            <a:r>
              <a:rPr lang="en-US" dirty="0" smtClean="0"/>
              <a:t>This </a:t>
            </a:r>
            <a:r>
              <a:rPr lang="en-US" dirty="0"/>
              <a:t>headline is more neutral, not suggesting an interpretation of the writer’s perspective</a:t>
            </a:r>
            <a:r>
              <a:rPr lang="en-US" dirty="0" smtClean="0"/>
              <a:t>. It also sounds more literary, less journalistic.</a:t>
            </a:r>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050" y="4570858"/>
            <a:ext cx="5041900" cy="1162050"/>
          </a:xfrm>
          <a:prstGeom prst="rect">
            <a:avLst/>
          </a:prstGeom>
        </p:spPr>
      </p:pic>
    </p:spTree>
    <p:extLst>
      <p:ext uri="{BB962C8B-B14F-4D97-AF65-F5344CB8AC3E}">
        <p14:creationId xmlns:p14="http://schemas.microsoft.com/office/powerpoint/2010/main" val="166521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label heads</a:t>
            </a:r>
            <a:endParaRPr lang="en-US" dirty="0"/>
          </a:p>
        </p:txBody>
      </p:sp>
      <p:sp>
        <p:nvSpPr>
          <p:cNvPr id="3" name="Content Placeholder 2"/>
          <p:cNvSpPr>
            <a:spLocks noGrp="1"/>
          </p:cNvSpPr>
          <p:nvPr>
            <p:ph idx="1"/>
          </p:nvPr>
        </p:nvSpPr>
        <p:spPr/>
        <p:txBody>
          <a:bodyPr/>
          <a:lstStyle/>
          <a:p>
            <a:pPr marL="0" indent="0">
              <a:buNone/>
            </a:pPr>
            <a:r>
              <a:rPr lang="en-US" dirty="0" smtClean="0"/>
              <a:t>Many people used to standard mass media style heads have a hard time coming up with label heads.</a:t>
            </a:r>
          </a:p>
          <a:p>
            <a:pPr marL="0" indent="0">
              <a:buNone/>
            </a:pPr>
            <a:r>
              <a:rPr lang="en-US" dirty="0" smtClean="0"/>
              <a:t>But label heads are all around us. They are similar to book titles.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314" y="3363914"/>
            <a:ext cx="3873500" cy="990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735" y="4489451"/>
            <a:ext cx="4159250" cy="1130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125" y="5754688"/>
            <a:ext cx="4273550" cy="844550"/>
          </a:xfrm>
          <a:prstGeom prst="rect">
            <a:avLst/>
          </a:prstGeom>
        </p:spPr>
      </p:pic>
    </p:spTree>
    <p:extLst>
      <p:ext uri="{BB962C8B-B14F-4D97-AF65-F5344CB8AC3E}">
        <p14:creationId xmlns:p14="http://schemas.microsoft.com/office/powerpoint/2010/main" val="1575610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write standard heads</a:t>
            </a:r>
            <a:endParaRPr lang="en-US" dirty="0"/>
          </a:p>
        </p:txBody>
      </p:sp>
      <p:sp>
        <p:nvSpPr>
          <p:cNvPr id="3" name="Content Placeholder 2"/>
          <p:cNvSpPr>
            <a:spLocks noGrp="1"/>
          </p:cNvSpPr>
          <p:nvPr>
            <p:ph idx="1"/>
          </p:nvPr>
        </p:nvSpPr>
        <p:spPr/>
        <p:txBody>
          <a:bodyPr/>
          <a:lstStyle/>
          <a:p>
            <a:r>
              <a:rPr lang="en-US" dirty="0" smtClean="0"/>
              <a:t>Read the whole story. It’s harder to write a head if you just read the first couple paragraphs.</a:t>
            </a:r>
          </a:p>
          <a:p>
            <a:r>
              <a:rPr lang="en-US" dirty="0" smtClean="0"/>
              <a:t>Begin with an active verb that suggests the idea of the story. Build a headline around that.</a:t>
            </a:r>
          </a:p>
          <a:p>
            <a:r>
              <a:rPr lang="en-US" dirty="0" smtClean="0"/>
              <a:t>Try to use the subject-verb-direct object format as much as you can.</a:t>
            </a:r>
          </a:p>
          <a:p>
            <a:r>
              <a:rPr lang="en-US" dirty="0" smtClean="0"/>
              <a:t>You may use passive voice if you need to fill space, as passive voice takes up more space.</a:t>
            </a:r>
            <a:endParaRPr lang="en-US" dirty="0"/>
          </a:p>
        </p:txBody>
      </p:sp>
    </p:spTree>
    <p:extLst>
      <p:ext uri="{BB962C8B-B14F-4D97-AF65-F5344CB8AC3E}">
        <p14:creationId xmlns:p14="http://schemas.microsoft.com/office/powerpoint/2010/main" val="1686251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standard head</a:t>
            </a:r>
            <a:endParaRPr lang="en-US" dirty="0"/>
          </a:p>
        </p:txBody>
      </p:sp>
      <p:sp>
        <p:nvSpPr>
          <p:cNvPr id="3" name="Content Placeholder 2"/>
          <p:cNvSpPr>
            <a:spLocks noGrp="1"/>
          </p:cNvSpPr>
          <p:nvPr>
            <p:ph idx="1"/>
          </p:nvPr>
        </p:nvSpPr>
        <p:spPr/>
        <p:txBody>
          <a:bodyPr/>
          <a:lstStyle/>
          <a:p>
            <a:pPr marL="0" indent="0">
              <a:buNone/>
            </a:pPr>
            <a:r>
              <a:rPr lang="en-US" dirty="0" smtClean="0"/>
              <a:t>Example: the Cass County Commission Tuesday raised property taxes 10 percent.</a:t>
            </a:r>
          </a:p>
          <a:p>
            <a:pPr marL="0" indent="0">
              <a:buNone/>
            </a:pPr>
            <a:r>
              <a:rPr lang="en-US" dirty="0" smtClean="0"/>
              <a:t>Begin by thinking of a verb: raises. Okay. But kind of boring. Gooses? A bit lurid. Pumps? Jacks? Pushes? Cranks? Boosts? </a:t>
            </a:r>
          </a:p>
          <a:p>
            <a:pPr marL="0" indent="0">
              <a:buNone/>
            </a:pPr>
            <a:r>
              <a:rPr lang="en-US" dirty="0" err="1" smtClean="0"/>
              <a:t>Mmmaybe</a:t>
            </a:r>
            <a:r>
              <a:rPr lang="mr-IN" dirty="0" smtClean="0"/>
              <a:t>…</a:t>
            </a:r>
            <a:r>
              <a:rPr lang="en-US" dirty="0" smtClean="0"/>
              <a:t>. How about this?</a:t>
            </a:r>
          </a:p>
          <a:p>
            <a:pPr marL="0" indent="0">
              <a:buNone/>
            </a:pPr>
            <a:endParaRPr lang="en-US" dirty="0" smtClean="0"/>
          </a:p>
          <a:p>
            <a:pPr marL="0" indent="0" algn="ctr">
              <a:buNone/>
            </a:pPr>
            <a:r>
              <a:rPr lang="en-US" b="1" dirty="0" smtClean="0"/>
              <a:t>County commission boosts property taxes </a:t>
            </a:r>
            <a:endParaRPr lang="en-US" b="1" dirty="0"/>
          </a:p>
        </p:txBody>
      </p:sp>
    </p:spTree>
    <p:extLst>
      <p:ext uri="{BB962C8B-B14F-4D97-AF65-F5344CB8AC3E}">
        <p14:creationId xmlns:p14="http://schemas.microsoft.com/office/powerpoint/2010/main" val="49547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title</a:t>
            </a:r>
            <a:endParaRPr lang="en-US" dirty="0"/>
          </a:p>
        </p:txBody>
      </p:sp>
      <p:sp>
        <p:nvSpPr>
          <p:cNvPr id="3" name="Content Placeholder 2"/>
          <p:cNvSpPr>
            <a:spLocks noGrp="1"/>
          </p:cNvSpPr>
          <p:nvPr>
            <p:ph idx="1"/>
          </p:nvPr>
        </p:nvSpPr>
        <p:spPr/>
        <p:txBody>
          <a:bodyPr/>
          <a:lstStyle/>
          <a:p>
            <a:r>
              <a:rPr lang="en-US" dirty="0" smtClean="0"/>
              <a:t>In journalism/mass media terminology, the title above a story is called a headline. In journalese this is sometimes shortened to head, or </a:t>
            </a:r>
            <a:r>
              <a:rPr lang="en-US" dirty="0" err="1" smtClean="0"/>
              <a:t>hed</a:t>
            </a:r>
            <a:r>
              <a:rPr lang="en-US"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269" y="2804845"/>
            <a:ext cx="5392506" cy="3819581"/>
          </a:xfrm>
          <a:prstGeom prst="rect">
            <a:avLst/>
          </a:prstGeom>
        </p:spPr>
      </p:pic>
    </p:spTree>
    <p:extLst>
      <p:ext uri="{BB962C8B-B14F-4D97-AF65-F5344CB8AC3E}">
        <p14:creationId xmlns:p14="http://schemas.microsoft.com/office/powerpoint/2010/main" val="2087892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standard head</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But we have another problem: the headline must fit the space in printed mass media products (or, often, pdf format). Let’s say we need a three-line head. It’s often easier to write it first, then divide it.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County commission</a:t>
            </a:r>
          </a:p>
          <a:p>
            <a:pPr marL="0" marR="0" lvl="0" indent="0" defTabSz="914400" eaLnBrk="1" fontAlgn="auto" latinLnBrk="0" hangingPunct="1">
              <a:lnSpc>
                <a:spcPct val="100000"/>
              </a:lnSpc>
              <a:spcBef>
                <a:spcPts val="0"/>
              </a:spcBef>
              <a:spcAft>
                <a:spcPts val="0"/>
              </a:spcAft>
              <a:buClrTx/>
              <a:buSzTx/>
              <a:buFontTx/>
              <a:buNone/>
              <a:tabLst/>
              <a:defRPr/>
            </a:pPr>
            <a:r>
              <a:rPr lang="en-US" b="1" dirty="0"/>
              <a:t>b</a:t>
            </a:r>
            <a:r>
              <a:rPr lang="en-US" b="1" dirty="0" smtClean="0"/>
              <a:t>oosts</a:t>
            </a:r>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Property taxes</a:t>
            </a:r>
            <a:endParaRPr lang="en-US" b="1" dirty="0"/>
          </a:p>
        </p:txBody>
      </p:sp>
    </p:spTree>
    <p:extLst>
      <p:ext uri="{BB962C8B-B14F-4D97-AF65-F5344CB8AC3E}">
        <p14:creationId xmlns:p14="http://schemas.microsoft.com/office/powerpoint/2010/main" val="161820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standard head</a:t>
            </a:r>
            <a:endParaRPr lang="en-US" dirty="0"/>
          </a:p>
        </p:txBody>
      </p:sp>
      <p:sp>
        <p:nvSpPr>
          <p:cNvPr id="3" name="Content Placeholder 2"/>
          <p:cNvSpPr>
            <a:spLocks noGrp="1"/>
          </p:cNvSpPr>
          <p:nvPr>
            <p:ph idx="1"/>
          </p:nvPr>
        </p:nvSpPr>
        <p:spPr/>
        <p:txBody>
          <a:bodyPr/>
          <a:lstStyle/>
          <a:p>
            <a:pPr marL="0" indent="0">
              <a:buNone/>
            </a:pPr>
            <a:r>
              <a:rPr lang="en-US" dirty="0" smtClean="0"/>
              <a:t>“Boosts” is a little short. Can we do this?</a:t>
            </a:r>
          </a:p>
          <a:p>
            <a:pPr marL="0" indent="0">
              <a:buNone/>
            </a:pPr>
            <a:r>
              <a:rPr lang="en-US" b="1" dirty="0" smtClean="0"/>
              <a:t>County com-</a:t>
            </a:r>
          </a:p>
          <a:p>
            <a:pPr marL="0" indent="0">
              <a:buNone/>
            </a:pPr>
            <a:r>
              <a:rPr lang="en-US" b="1" dirty="0" smtClean="0"/>
              <a:t>mission boosts</a:t>
            </a:r>
          </a:p>
          <a:p>
            <a:pPr marL="0" indent="0">
              <a:buNone/>
            </a:pPr>
            <a:r>
              <a:rPr lang="en-US" b="1" dirty="0"/>
              <a:t>p</a:t>
            </a:r>
            <a:r>
              <a:rPr lang="en-US" b="1" dirty="0" smtClean="0"/>
              <a:t>roperty taxes</a:t>
            </a:r>
          </a:p>
          <a:p>
            <a:pPr marL="0" indent="0">
              <a:buNone/>
            </a:pPr>
            <a:r>
              <a:rPr lang="en-US" dirty="0" smtClean="0"/>
              <a:t>No! We can’t hyphenate multiline heads in standard headline writing.</a:t>
            </a:r>
            <a:endParaRPr lang="en-US" dirty="0"/>
          </a:p>
        </p:txBody>
      </p:sp>
    </p:spTree>
    <p:extLst>
      <p:ext uri="{BB962C8B-B14F-4D97-AF65-F5344CB8AC3E}">
        <p14:creationId xmlns:p14="http://schemas.microsoft.com/office/powerpoint/2010/main" val="149197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Shortcuts</a:t>
            </a:r>
            <a:endParaRPr lang="en-US" dirty="0"/>
          </a:p>
        </p:txBody>
      </p:sp>
      <p:sp>
        <p:nvSpPr>
          <p:cNvPr id="3" name="Content Placeholder 2"/>
          <p:cNvSpPr>
            <a:spLocks noGrp="1"/>
          </p:cNvSpPr>
          <p:nvPr>
            <p:ph idx="1"/>
          </p:nvPr>
        </p:nvSpPr>
        <p:spPr/>
        <p:txBody>
          <a:bodyPr/>
          <a:lstStyle/>
          <a:p>
            <a:r>
              <a:rPr lang="en-US" dirty="0" smtClean="0"/>
              <a:t>While we can’t hyphenate multiline heads, we are not bound by other constraints of writers.</a:t>
            </a:r>
          </a:p>
          <a:p>
            <a:r>
              <a:rPr lang="en-US" dirty="0" smtClean="0"/>
              <a:t>We don’ t have to use AP abbreviations. For example, in a head “percent” can become %. It takes up less space. “One” can become 1.</a:t>
            </a:r>
          </a:p>
          <a:p>
            <a:r>
              <a:rPr lang="en-US" dirty="0" smtClean="0"/>
              <a:t>We don’t use periods after a headline (but we do use commas or semicolons, if necessary.</a:t>
            </a:r>
          </a:p>
          <a:p>
            <a:r>
              <a:rPr lang="en-US" dirty="0" smtClean="0"/>
              <a:t>We use single, and not double quotes.</a:t>
            </a:r>
          </a:p>
          <a:p>
            <a:r>
              <a:rPr lang="en-US" dirty="0" smtClean="0"/>
              <a:t>We can use abbreviations.</a:t>
            </a:r>
            <a:endParaRPr lang="en-US" dirty="0"/>
          </a:p>
        </p:txBody>
      </p:sp>
    </p:spTree>
    <p:extLst>
      <p:ext uri="{BB962C8B-B14F-4D97-AF65-F5344CB8AC3E}">
        <p14:creationId xmlns:p14="http://schemas.microsoft.com/office/powerpoint/2010/main" val="1615720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Shortcuts</a:t>
            </a:r>
            <a:endParaRPr lang="en-US" dirty="0"/>
          </a:p>
        </p:txBody>
      </p:sp>
      <p:sp>
        <p:nvSpPr>
          <p:cNvPr id="3" name="Content Placeholder 2"/>
          <p:cNvSpPr>
            <a:spLocks noGrp="1"/>
          </p:cNvSpPr>
          <p:nvPr>
            <p:ph idx="1"/>
          </p:nvPr>
        </p:nvSpPr>
        <p:spPr/>
        <p:txBody>
          <a:bodyPr/>
          <a:lstStyle/>
          <a:p>
            <a:r>
              <a:rPr lang="en-US" dirty="0" smtClean="0"/>
              <a:t>For example, it’s okay to write the headline below. Note ”3” is not AP style, FDA is an abbreviation, and single quotes replace double quotes. No period, but the comma is still necessary.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536" y="3640030"/>
            <a:ext cx="4229100" cy="2012950"/>
          </a:xfrm>
          <a:prstGeom prst="rect">
            <a:avLst/>
          </a:prstGeom>
        </p:spPr>
      </p:pic>
    </p:spTree>
    <p:extLst>
      <p:ext uri="{BB962C8B-B14F-4D97-AF65-F5344CB8AC3E}">
        <p14:creationId xmlns:p14="http://schemas.microsoft.com/office/powerpoint/2010/main" val="711598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Obscure abbreviations</a:t>
            </a:r>
            <a:endParaRPr lang="en-US" dirty="0"/>
          </a:p>
        </p:txBody>
      </p:sp>
      <p:sp>
        <p:nvSpPr>
          <p:cNvPr id="3" name="Content Placeholder 2"/>
          <p:cNvSpPr>
            <a:spLocks noGrp="1"/>
          </p:cNvSpPr>
          <p:nvPr>
            <p:ph idx="1"/>
          </p:nvPr>
        </p:nvSpPr>
        <p:spPr/>
        <p:txBody>
          <a:bodyPr/>
          <a:lstStyle/>
          <a:p>
            <a:pPr marL="0" indent="0">
              <a:buNone/>
            </a:pPr>
            <a:r>
              <a:rPr lang="en-US" dirty="0" smtClean="0"/>
              <a:t>We can use abbreviations if most readers are likely to understand them.</a:t>
            </a:r>
          </a:p>
          <a:p>
            <a:pPr marL="0" indent="0">
              <a:buNone/>
            </a:pPr>
            <a:r>
              <a:rPr lang="en-US" dirty="0" smtClean="0"/>
              <a:t>Most people know FDA means Food and Drug Administration.</a:t>
            </a:r>
          </a:p>
          <a:p>
            <a:pPr marL="0" indent="0">
              <a:buNone/>
            </a:pPr>
            <a:r>
              <a:rPr lang="en-US" dirty="0" smtClean="0"/>
              <a:t>But if the abbreviation is uncommon, avoid it. </a:t>
            </a:r>
          </a:p>
          <a:p>
            <a:pPr marL="0" indent="0">
              <a:buNone/>
            </a:pPr>
            <a:r>
              <a:rPr lang="en-US" dirty="0" smtClean="0"/>
              <a:t>How many of us know what AEJMC stands for? Didn’t think so.</a:t>
            </a:r>
            <a:endParaRPr lang="en-US" dirty="0"/>
          </a:p>
        </p:txBody>
      </p:sp>
    </p:spTree>
    <p:extLst>
      <p:ext uri="{BB962C8B-B14F-4D97-AF65-F5344CB8AC3E}">
        <p14:creationId xmlns:p14="http://schemas.microsoft.com/office/powerpoint/2010/main" val="76644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Capitalization</a:t>
            </a:r>
            <a:endParaRPr lang="en-US" dirty="0"/>
          </a:p>
        </p:txBody>
      </p:sp>
      <p:sp>
        <p:nvSpPr>
          <p:cNvPr id="3" name="Content Placeholder 2"/>
          <p:cNvSpPr>
            <a:spLocks noGrp="1"/>
          </p:cNvSpPr>
          <p:nvPr>
            <p:ph idx="1"/>
          </p:nvPr>
        </p:nvSpPr>
        <p:spPr/>
        <p:txBody>
          <a:bodyPr/>
          <a:lstStyle/>
          <a:p>
            <a:r>
              <a:rPr lang="en-US" dirty="0" smtClean="0"/>
              <a:t>We normally write headlines in sentence style. That is, we capitalize the first word and proper names, but the rest is “down” (lower case). </a:t>
            </a:r>
          </a:p>
          <a:p>
            <a:r>
              <a:rPr lang="en-US" dirty="0" smtClean="0"/>
              <a:t>We also normally do not write in all caps. Research has shown that this technique and the title style (capitalizing every word) are harder to read.</a:t>
            </a:r>
          </a:p>
          <a:p>
            <a:r>
              <a:rPr lang="en-US" dirty="0" smtClean="0"/>
              <a:t>Note that some publications do not follow these conventions. </a:t>
            </a:r>
            <a:endParaRPr lang="en-US" dirty="0"/>
          </a:p>
        </p:txBody>
      </p:sp>
    </p:spTree>
    <p:extLst>
      <p:ext uri="{BB962C8B-B14F-4D97-AF65-F5344CB8AC3E}">
        <p14:creationId xmlns:p14="http://schemas.microsoft.com/office/powerpoint/2010/main" val="1570631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to attract readers</a:t>
            </a:r>
            <a:endParaRPr lang="en-US" dirty="0"/>
          </a:p>
        </p:txBody>
      </p:sp>
      <p:sp>
        <p:nvSpPr>
          <p:cNvPr id="3" name="Content Placeholder 2"/>
          <p:cNvSpPr>
            <a:spLocks noGrp="1"/>
          </p:cNvSpPr>
          <p:nvPr>
            <p:ph idx="1"/>
          </p:nvPr>
        </p:nvSpPr>
        <p:spPr/>
        <p:txBody>
          <a:bodyPr/>
          <a:lstStyle/>
          <a:p>
            <a:r>
              <a:rPr lang="en-US" dirty="0" smtClean="0"/>
              <a:t>Headline writers have other options to attract readers.</a:t>
            </a:r>
          </a:p>
          <a:p>
            <a:r>
              <a:rPr lang="en-US" dirty="0" smtClean="0"/>
              <a:t>A deck is a smaller headline below a standard head.</a:t>
            </a:r>
          </a:p>
          <a:p>
            <a:r>
              <a:rPr lang="en-US" dirty="0" smtClean="0"/>
              <a:t>A kicker (or eyebrow) is a smaller headline above a head.</a:t>
            </a:r>
          </a:p>
          <a:p>
            <a:r>
              <a:rPr lang="en-US" dirty="0" smtClean="0"/>
              <a:t>A pull quote is a line from the story that grows into a headline. It may be placed anywhere within the story, with the copy flowing around it. </a:t>
            </a:r>
          </a:p>
          <a:p>
            <a:r>
              <a:rPr lang="en-US" dirty="0" smtClean="0"/>
              <a:t>A subhead is placed within a story to announce a new topic. </a:t>
            </a:r>
            <a:endParaRPr lang="en-US" dirty="0"/>
          </a:p>
        </p:txBody>
      </p:sp>
    </p:spTree>
    <p:extLst>
      <p:ext uri="{BB962C8B-B14F-4D97-AF65-F5344CB8AC3E}">
        <p14:creationId xmlns:p14="http://schemas.microsoft.com/office/powerpoint/2010/main" val="1281354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kicker</a:t>
            </a:r>
            <a:endParaRPr lang="en-US" dirty="0"/>
          </a:p>
        </p:txBody>
      </p:sp>
      <p:sp>
        <p:nvSpPr>
          <p:cNvPr id="3" name="Content Placeholder 2"/>
          <p:cNvSpPr>
            <a:spLocks noGrp="1"/>
          </p:cNvSpPr>
          <p:nvPr>
            <p:ph idx="1"/>
          </p:nvPr>
        </p:nvSpPr>
        <p:spPr/>
        <p:txBody>
          <a:bodyPr/>
          <a:lstStyle/>
          <a:p>
            <a:r>
              <a:rPr lang="en-US" dirty="0" smtClean="0"/>
              <a:t>Normally we drop the noun in a kicker.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2857500"/>
            <a:ext cx="6477000" cy="1123950"/>
          </a:xfrm>
          <a:prstGeom prst="rect">
            <a:avLst/>
          </a:prstGeom>
        </p:spPr>
      </p:pic>
    </p:spTree>
    <p:extLst>
      <p:ext uri="{BB962C8B-B14F-4D97-AF65-F5344CB8AC3E}">
        <p14:creationId xmlns:p14="http://schemas.microsoft.com/office/powerpoint/2010/main" val="381515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deck</a:t>
            </a:r>
            <a:endParaRPr lang="en-US" dirty="0"/>
          </a:p>
        </p:txBody>
      </p:sp>
      <p:sp>
        <p:nvSpPr>
          <p:cNvPr id="3" name="Content Placeholder 2"/>
          <p:cNvSpPr>
            <a:spLocks noGrp="1"/>
          </p:cNvSpPr>
          <p:nvPr>
            <p:ph idx="1"/>
          </p:nvPr>
        </p:nvSpPr>
        <p:spPr/>
        <p:txBody>
          <a:bodyPr/>
          <a:lstStyle/>
          <a:p>
            <a:r>
              <a:rPr lang="en-US" dirty="0" smtClean="0"/>
              <a:t>Decks are normally written in complete sentences, although they may be written in standard head style, present tense, no articles.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675" y="3388519"/>
            <a:ext cx="6470650" cy="1225550"/>
          </a:xfrm>
          <a:prstGeom prst="rect">
            <a:avLst/>
          </a:prstGeom>
        </p:spPr>
      </p:pic>
    </p:spTree>
    <p:extLst>
      <p:ext uri="{BB962C8B-B14F-4D97-AF65-F5344CB8AC3E}">
        <p14:creationId xmlns:p14="http://schemas.microsoft.com/office/powerpoint/2010/main" val="203190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subhead</a:t>
            </a:r>
            <a:endParaRPr lang="en-US" dirty="0"/>
          </a:p>
        </p:txBody>
      </p:sp>
      <p:sp>
        <p:nvSpPr>
          <p:cNvPr id="3" name="Content Placeholder 2"/>
          <p:cNvSpPr>
            <a:spLocks noGrp="1"/>
          </p:cNvSpPr>
          <p:nvPr>
            <p:ph idx="1"/>
          </p:nvPr>
        </p:nvSpPr>
        <p:spPr/>
        <p:txBody>
          <a:bodyPr/>
          <a:lstStyle/>
          <a:p>
            <a:r>
              <a:rPr lang="en-US" dirty="0" smtClean="0"/>
              <a:t>This article includes a subhead.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384" y="2609778"/>
            <a:ext cx="7041895" cy="3702122"/>
          </a:xfrm>
          <a:prstGeom prst="rect">
            <a:avLst/>
          </a:prstGeom>
        </p:spPr>
      </p:pic>
    </p:spTree>
    <p:extLst>
      <p:ext uri="{BB962C8B-B14F-4D97-AF65-F5344CB8AC3E}">
        <p14:creationId xmlns:p14="http://schemas.microsoft.com/office/powerpoint/2010/main" val="194517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a:t>
            </a:r>
            <a:endParaRPr lang="en-US" dirty="0"/>
          </a:p>
        </p:txBody>
      </p:sp>
      <p:sp>
        <p:nvSpPr>
          <p:cNvPr id="3" name="Content Placeholder 2"/>
          <p:cNvSpPr>
            <a:spLocks noGrp="1"/>
          </p:cNvSpPr>
          <p:nvPr>
            <p:ph idx="1"/>
          </p:nvPr>
        </p:nvSpPr>
        <p:spPr/>
        <p:txBody>
          <a:bodyPr/>
          <a:lstStyle/>
          <a:p>
            <a:r>
              <a:rPr lang="en-US" dirty="0"/>
              <a:t>In online material, it’s called a heading</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525" y="2547992"/>
            <a:ext cx="5829385" cy="3893906"/>
          </a:xfrm>
          <a:prstGeom prst="rect">
            <a:avLst/>
          </a:prstGeom>
        </p:spPr>
      </p:pic>
    </p:spTree>
    <p:extLst>
      <p:ext uri="{BB962C8B-B14F-4D97-AF65-F5344CB8AC3E}">
        <p14:creationId xmlns:p14="http://schemas.microsoft.com/office/powerpoint/2010/main" val="1322102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pull quote</a:t>
            </a:r>
            <a:endParaRPr lang="en-US" dirty="0"/>
          </a:p>
        </p:txBody>
      </p:sp>
      <p:sp>
        <p:nvSpPr>
          <p:cNvPr id="3" name="Content Placeholder 2"/>
          <p:cNvSpPr>
            <a:spLocks noGrp="1"/>
          </p:cNvSpPr>
          <p:nvPr>
            <p:ph idx="1"/>
          </p:nvPr>
        </p:nvSpPr>
        <p:spPr/>
        <p:txBody>
          <a:bodyPr/>
          <a:lstStyle/>
          <a:p>
            <a:r>
              <a:rPr lang="en-US" dirty="0" smtClean="0"/>
              <a:t>This newsletter includes a typical pull quote.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945" y="2547971"/>
            <a:ext cx="6647522" cy="3763929"/>
          </a:xfrm>
          <a:prstGeom prst="rect">
            <a:avLst/>
          </a:prstGeom>
        </p:spPr>
      </p:pic>
    </p:spTree>
    <p:extLst>
      <p:ext uri="{BB962C8B-B14F-4D97-AF65-F5344CB8AC3E}">
        <p14:creationId xmlns:p14="http://schemas.microsoft.com/office/powerpoint/2010/main" val="727035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SEO and headings</a:t>
            </a:r>
            <a:endParaRPr lang="en-US" dirty="0"/>
          </a:p>
        </p:txBody>
      </p:sp>
      <p:sp>
        <p:nvSpPr>
          <p:cNvPr id="3" name="Content Placeholder 2"/>
          <p:cNvSpPr>
            <a:spLocks noGrp="1"/>
          </p:cNvSpPr>
          <p:nvPr>
            <p:ph idx="1"/>
          </p:nvPr>
        </p:nvSpPr>
        <p:spPr/>
        <p:txBody>
          <a:bodyPr/>
          <a:lstStyle/>
          <a:p>
            <a:r>
              <a:rPr lang="en-US" dirty="0" smtClean="0"/>
              <a:t>Note that online headings do not have to be short, as headlines often do. In fact, they are often written longer for Search Engine Optimization. The writer tries to think possible words a reader may use to search for the story topic, and hopes that a search engine will produce the story. Decks also are popular.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442" y="3924728"/>
            <a:ext cx="3862008" cy="2712378"/>
          </a:xfrm>
          <a:prstGeom prst="rect">
            <a:avLst/>
          </a:prstGeom>
        </p:spPr>
      </p:pic>
    </p:spTree>
    <p:extLst>
      <p:ext uri="{BB962C8B-B14F-4D97-AF65-F5344CB8AC3E}">
        <p14:creationId xmlns:p14="http://schemas.microsoft.com/office/powerpoint/2010/main" val="1240829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headlines fit</a:t>
            </a:r>
            <a:endParaRPr lang="en-US" dirty="0"/>
          </a:p>
        </p:txBody>
      </p:sp>
      <p:sp>
        <p:nvSpPr>
          <p:cNvPr id="3" name="Content Placeholder 2"/>
          <p:cNvSpPr>
            <a:spLocks noGrp="1"/>
          </p:cNvSpPr>
          <p:nvPr>
            <p:ph idx="1"/>
          </p:nvPr>
        </p:nvSpPr>
        <p:spPr/>
        <p:txBody>
          <a:bodyPr/>
          <a:lstStyle/>
          <a:p>
            <a:r>
              <a:rPr lang="en-US" dirty="0" smtClean="0"/>
              <a:t>While headings have quite a bit of flexibility, headlines need to fit the space left for them.</a:t>
            </a:r>
          </a:p>
          <a:p>
            <a:r>
              <a:rPr lang="en-US" dirty="0" smtClean="0"/>
              <a:t>They can’t be too long, obviously. But they also should not be too short.</a:t>
            </a:r>
          </a:p>
          <a:p>
            <a:r>
              <a:rPr lang="en-US" dirty="0" smtClean="0"/>
              <a:t>The rule is this: A headline should go at least half way across the last column of text below it.</a:t>
            </a:r>
            <a:endParaRPr lang="en-US" dirty="0"/>
          </a:p>
        </p:txBody>
      </p:sp>
    </p:spTree>
    <p:extLst>
      <p:ext uri="{BB962C8B-B14F-4D97-AF65-F5344CB8AC3E}">
        <p14:creationId xmlns:p14="http://schemas.microsoft.com/office/powerpoint/2010/main" val="1202851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headlines</a:t>
            </a:r>
            <a:endParaRPr lang="en-US" dirty="0"/>
          </a:p>
        </p:txBody>
      </p:sp>
      <p:sp>
        <p:nvSpPr>
          <p:cNvPr id="5" name="Content Placeholder 4"/>
          <p:cNvSpPr>
            <a:spLocks noGrp="1"/>
          </p:cNvSpPr>
          <p:nvPr>
            <p:ph idx="1"/>
          </p:nvPr>
        </p:nvSpPr>
        <p:spPr/>
        <p:txBody>
          <a:bodyPr/>
          <a:lstStyle/>
          <a:p>
            <a:r>
              <a:rPr lang="en-US" dirty="0" smtClean="0"/>
              <a:t>This two-line, three-column head fits almost perfectly.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323" y="2572107"/>
            <a:ext cx="3053362" cy="3993080"/>
          </a:xfrm>
          <a:prstGeom prst="rect">
            <a:avLst/>
          </a:prstGeom>
        </p:spPr>
      </p:pic>
    </p:spTree>
    <p:extLst>
      <p:ext uri="{BB962C8B-B14F-4D97-AF65-F5344CB8AC3E}">
        <p14:creationId xmlns:p14="http://schemas.microsoft.com/office/powerpoint/2010/main" val="936849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head</a:t>
            </a:r>
            <a:endParaRPr lang="en-US" dirty="0"/>
          </a:p>
        </p:txBody>
      </p:sp>
      <p:sp>
        <p:nvSpPr>
          <p:cNvPr id="3" name="Content Placeholder 2"/>
          <p:cNvSpPr>
            <a:spLocks noGrp="1"/>
          </p:cNvSpPr>
          <p:nvPr>
            <p:ph idx="1"/>
          </p:nvPr>
        </p:nvSpPr>
        <p:spPr/>
        <p:txBody>
          <a:bodyPr/>
          <a:lstStyle/>
          <a:p>
            <a:r>
              <a:rPr lang="en-US" dirty="0" smtClean="0"/>
              <a:t>The first line of this four-column head is a little short, but okay.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783" y="2555125"/>
            <a:ext cx="6531600" cy="3897045"/>
          </a:xfrm>
          <a:prstGeom prst="rect">
            <a:avLst/>
          </a:prstGeom>
        </p:spPr>
      </p:pic>
    </p:spTree>
    <p:extLst>
      <p:ext uri="{BB962C8B-B14F-4D97-AF65-F5344CB8AC3E}">
        <p14:creationId xmlns:p14="http://schemas.microsoft.com/office/powerpoint/2010/main" val="2112109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Centering</a:t>
            </a:r>
            <a:endParaRPr lang="en-US" dirty="0"/>
          </a:p>
        </p:txBody>
      </p:sp>
      <p:sp>
        <p:nvSpPr>
          <p:cNvPr id="3" name="Content Placeholder 2"/>
          <p:cNvSpPr>
            <a:spLocks noGrp="1"/>
          </p:cNvSpPr>
          <p:nvPr>
            <p:ph idx="1"/>
          </p:nvPr>
        </p:nvSpPr>
        <p:spPr/>
        <p:txBody>
          <a:bodyPr/>
          <a:lstStyle/>
          <a:p>
            <a:r>
              <a:rPr lang="en-US" dirty="0" smtClean="0"/>
              <a:t>Modern mass-media headlines are normally flush left. If they are centered, they often have a border around the story.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116" y="3049624"/>
            <a:ext cx="3827344" cy="3127339"/>
          </a:xfrm>
          <a:prstGeom prst="rect">
            <a:avLst/>
          </a:prstGeom>
        </p:spPr>
      </p:pic>
    </p:spTree>
    <p:extLst>
      <p:ext uri="{BB962C8B-B14F-4D97-AF65-F5344CB8AC3E}">
        <p14:creationId xmlns:p14="http://schemas.microsoft.com/office/powerpoint/2010/main" val="1995930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Headline size</a:t>
            </a:r>
            <a:endParaRPr lang="en-US" dirty="0"/>
          </a:p>
        </p:txBody>
      </p:sp>
      <p:sp>
        <p:nvSpPr>
          <p:cNvPr id="3" name="Content Placeholder 2"/>
          <p:cNvSpPr>
            <a:spLocks noGrp="1"/>
          </p:cNvSpPr>
          <p:nvPr>
            <p:ph idx="1"/>
          </p:nvPr>
        </p:nvSpPr>
        <p:spPr/>
        <p:txBody>
          <a:bodyPr/>
          <a:lstStyle/>
          <a:p>
            <a:pPr marL="0" indent="0">
              <a:buNone/>
            </a:pPr>
            <a:r>
              <a:rPr lang="en-US" dirty="0" smtClean="0"/>
              <a:t>We measure headline height in points and picas, the standard scale used in the graphic arts industry.</a:t>
            </a:r>
          </a:p>
          <a:p>
            <a:r>
              <a:rPr lang="en-US" dirty="0" smtClean="0"/>
              <a:t>1 pica (p)=12 points (pts).</a:t>
            </a:r>
          </a:p>
          <a:p>
            <a:r>
              <a:rPr lang="en-US" dirty="0" smtClean="0"/>
              <a:t>6 p=1 inch </a:t>
            </a:r>
            <a:r>
              <a:rPr lang="en-US" dirty="0" smtClean="0"/>
              <a:t>(just about</a:t>
            </a:r>
            <a:r>
              <a:rPr lang="en-US" dirty="0" smtClean="0"/>
              <a:t>).</a:t>
            </a:r>
          </a:p>
          <a:p>
            <a:r>
              <a:rPr lang="en-US" dirty="0" smtClean="0"/>
              <a:t>72 pts=1 inch.</a:t>
            </a:r>
            <a:r>
              <a:rPr lang="en-US" dirty="0" smtClean="0"/>
              <a:t> </a:t>
            </a:r>
            <a:endParaRPr lang="en-US" dirty="0" smtClean="0"/>
          </a:p>
          <a:p>
            <a:r>
              <a:rPr lang="en-US" dirty="0" smtClean="0"/>
              <a:t>Type from about 8 pts to 12 pts is called “body text (or type)”</a:t>
            </a:r>
          </a:p>
          <a:p>
            <a:r>
              <a:rPr lang="en-US" dirty="0" smtClean="0"/>
              <a:t>Type from about 14 pts up is called “display text.”</a:t>
            </a:r>
          </a:p>
          <a:p>
            <a:r>
              <a:rPr lang="en-US" dirty="0" smtClean="0"/>
              <a:t>Type smaller than 8 pts is sometimes called “agate text.”</a:t>
            </a:r>
          </a:p>
          <a:p>
            <a:pPr marL="0" indent="0">
              <a:buNone/>
            </a:pPr>
            <a:r>
              <a:rPr lang="en-US" sz="1200" dirty="0" smtClean="0"/>
              <a:t>It’s used for small print and classified ads.</a:t>
            </a:r>
          </a:p>
        </p:txBody>
      </p:sp>
    </p:spTree>
    <p:extLst>
      <p:ext uri="{BB962C8B-B14F-4D97-AF65-F5344CB8AC3E}">
        <p14:creationId xmlns:p14="http://schemas.microsoft.com/office/powerpoint/2010/main" val="895562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measurements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Headline sizes are usually indicated in multiples based on 72 pts, or 1 inch:</a:t>
            </a:r>
          </a:p>
          <a:p>
            <a:r>
              <a:rPr lang="en-US" dirty="0" smtClean="0"/>
              <a:t>Body text is usually 9 or 10 pts.</a:t>
            </a:r>
          </a:p>
          <a:p>
            <a:r>
              <a:rPr lang="en-US" dirty="0" smtClean="0"/>
              <a:t>Display text is 14 pts, 18, 24, 30, 36, 48, 60, 72, or rarely, 84 and above.</a:t>
            </a:r>
          </a:p>
          <a:p>
            <a:pPr marL="0" indent="0">
              <a:buNone/>
            </a:pPr>
            <a:r>
              <a:rPr lang="en-US" dirty="0" smtClean="0"/>
              <a:t>Headlines bigger than about 72 </a:t>
            </a:r>
            <a:r>
              <a:rPr lang="en-US" dirty="0" err="1" smtClean="0"/>
              <a:t>pt</a:t>
            </a:r>
            <a:r>
              <a:rPr lang="en-US" dirty="0" smtClean="0"/>
              <a:t> are sometimes called “woodies,” nickname from letterpress days when big letters were made out of wood.</a:t>
            </a:r>
          </a:p>
          <a:p>
            <a:pPr marL="0" indent="0">
              <a:buNone/>
            </a:pPr>
            <a:r>
              <a:rPr lang="en-US" sz="1800" dirty="0" smtClean="0"/>
              <a:t>Journalism uses a lot of terminology left over from technology long extinct. We respect our elders.</a:t>
            </a:r>
            <a:endParaRPr lang="en-US" sz="1800" dirty="0"/>
          </a:p>
        </p:txBody>
      </p:sp>
    </p:spTree>
    <p:extLst>
      <p:ext uri="{BB962C8B-B14F-4D97-AF65-F5344CB8AC3E}">
        <p14:creationId xmlns:p14="http://schemas.microsoft.com/office/powerpoint/2010/main" val="1436375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Headline size convention</a:t>
            </a:r>
            <a:endParaRPr lang="en-US" dirty="0"/>
          </a:p>
        </p:txBody>
      </p:sp>
      <p:sp>
        <p:nvSpPr>
          <p:cNvPr id="3" name="Content Placeholder 2"/>
          <p:cNvSpPr>
            <a:spLocks noGrp="1"/>
          </p:cNvSpPr>
          <p:nvPr>
            <p:ph idx="1"/>
          </p:nvPr>
        </p:nvSpPr>
        <p:spPr/>
        <p:txBody>
          <a:bodyPr/>
          <a:lstStyle/>
          <a:p>
            <a:pPr marL="0" indent="0">
              <a:buNone/>
            </a:pPr>
            <a:r>
              <a:rPr lang="en-US" dirty="0" smtClean="0"/>
              <a:t>We indicate headline sizes with three numbers:</a:t>
            </a:r>
          </a:p>
          <a:p>
            <a:r>
              <a:rPr lang="en-US" dirty="0" smtClean="0"/>
              <a:t>Number </a:t>
            </a:r>
            <a:r>
              <a:rPr lang="en-US" smtClean="0"/>
              <a:t>of columns, size (in pts) and </a:t>
            </a:r>
            <a:r>
              <a:rPr lang="en-US" dirty="0" smtClean="0"/>
              <a:t>number of lines.</a:t>
            </a:r>
          </a:p>
          <a:p>
            <a:pPr marL="0" indent="0">
              <a:buNone/>
            </a:pPr>
            <a:r>
              <a:rPr lang="en-US" dirty="0" smtClean="0"/>
              <a:t>We use a shorthand with the three numbers separated by hyphens.</a:t>
            </a:r>
          </a:p>
          <a:p>
            <a:pPr marL="0" indent="0">
              <a:buNone/>
            </a:pPr>
            <a:r>
              <a:rPr lang="en-US" dirty="0" smtClean="0"/>
              <a:t>For example, a 3-col (column), </a:t>
            </a:r>
            <a:r>
              <a:rPr lang="en-US" dirty="0"/>
              <a:t>36-pt, 2-line </a:t>
            </a:r>
            <a:r>
              <a:rPr lang="en-US" dirty="0" smtClean="0"/>
              <a:t>head would be:</a:t>
            </a:r>
          </a:p>
          <a:p>
            <a:pPr marL="0" indent="0">
              <a:buNone/>
            </a:pPr>
            <a:endParaRPr lang="en-US" dirty="0" smtClean="0"/>
          </a:p>
          <a:p>
            <a:pPr marL="0" indent="0" algn="ctr">
              <a:buNone/>
            </a:pPr>
            <a:r>
              <a:rPr lang="en-US" b="1" dirty="0" smtClean="0"/>
              <a:t>3-36-2.</a:t>
            </a:r>
          </a:p>
          <a:p>
            <a:endParaRPr lang="en-US" dirty="0" smtClean="0"/>
          </a:p>
        </p:txBody>
      </p:sp>
    </p:spTree>
    <p:extLst>
      <p:ext uri="{BB962C8B-B14F-4D97-AF65-F5344CB8AC3E}">
        <p14:creationId xmlns:p14="http://schemas.microsoft.com/office/powerpoint/2010/main" val="14159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3-36-2 in action</a:t>
            </a:r>
            <a:endParaRPr lang="en-US" dirty="0"/>
          </a:p>
        </p:txBody>
      </p:sp>
      <p:sp>
        <p:nvSpPr>
          <p:cNvPr id="3" name="Content Placeholder 2"/>
          <p:cNvSpPr>
            <a:spLocks noGrp="1"/>
          </p:cNvSpPr>
          <p:nvPr>
            <p:ph idx="1"/>
          </p:nvPr>
        </p:nvSpPr>
        <p:spPr/>
        <p:txBody>
          <a:bodyPr/>
          <a:lstStyle/>
          <a:p>
            <a:r>
              <a:rPr lang="en-US" dirty="0" smtClean="0"/>
              <a:t>Typical 3-36-2.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302" y="869128"/>
            <a:ext cx="3893191" cy="5882189"/>
          </a:xfrm>
          <a:prstGeom prst="rect">
            <a:avLst/>
          </a:prstGeom>
        </p:spPr>
      </p:pic>
    </p:spTree>
    <p:extLst>
      <p:ext uri="{BB962C8B-B14F-4D97-AF65-F5344CB8AC3E}">
        <p14:creationId xmlns:p14="http://schemas.microsoft.com/office/powerpoint/2010/main" val="114308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Attracting readers</a:t>
            </a:r>
            <a:endParaRPr lang="en-US" dirty="0"/>
          </a:p>
        </p:txBody>
      </p:sp>
      <p:sp>
        <p:nvSpPr>
          <p:cNvPr id="3" name="Content Placeholder 2"/>
          <p:cNvSpPr>
            <a:spLocks noGrp="1"/>
          </p:cNvSpPr>
          <p:nvPr>
            <p:ph idx="1"/>
          </p:nvPr>
        </p:nvSpPr>
        <p:spPr/>
        <p:txBody>
          <a:bodyPr/>
          <a:lstStyle/>
          <a:p>
            <a:pPr marL="0" indent="0">
              <a:buNone/>
            </a:pPr>
            <a:r>
              <a:rPr lang="en-US" dirty="0" smtClean="0"/>
              <a:t>The headline is the second of four ways to draw readers into a story:</a:t>
            </a:r>
          </a:p>
          <a:p>
            <a:r>
              <a:rPr lang="en-US" dirty="0"/>
              <a:t>photo or illustration, to catch the reader's attention</a:t>
            </a:r>
            <a:r>
              <a:rPr lang="en-US" dirty="0" smtClean="0"/>
              <a:t>;</a:t>
            </a:r>
          </a:p>
          <a:p>
            <a:r>
              <a:rPr lang="en-US" dirty="0" smtClean="0"/>
              <a:t>headline;</a:t>
            </a:r>
          </a:p>
          <a:p>
            <a:r>
              <a:rPr lang="en-US" dirty="0" smtClean="0"/>
              <a:t>deck</a:t>
            </a:r>
            <a:r>
              <a:rPr lang="en-US" dirty="0"/>
              <a:t>, pull quote, or other descriptive block</a:t>
            </a:r>
            <a:r>
              <a:rPr lang="en-US" dirty="0" smtClean="0"/>
              <a:t>;</a:t>
            </a:r>
          </a:p>
          <a:p>
            <a:r>
              <a:rPr lang="en-US" dirty="0" smtClean="0"/>
              <a:t>lead</a:t>
            </a:r>
            <a:r>
              <a:rPr lang="en-US" dirty="0"/>
              <a:t>.</a:t>
            </a:r>
          </a:p>
        </p:txBody>
      </p:sp>
    </p:spTree>
    <p:extLst>
      <p:ext uri="{BB962C8B-B14F-4D97-AF65-F5344CB8AC3E}">
        <p14:creationId xmlns:p14="http://schemas.microsoft.com/office/powerpoint/2010/main" val="563539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head sizes</a:t>
            </a:r>
            <a:endParaRPr lang="en-US" dirty="0"/>
          </a:p>
        </p:txBody>
      </p:sp>
      <p:sp>
        <p:nvSpPr>
          <p:cNvPr id="3" name="Content Placeholder 2"/>
          <p:cNvSpPr>
            <a:spLocks noGrp="1"/>
          </p:cNvSpPr>
          <p:nvPr>
            <p:ph idx="1"/>
          </p:nvPr>
        </p:nvSpPr>
        <p:spPr/>
        <p:txBody>
          <a:bodyPr/>
          <a:lstStyle/>
          <a:p>
            <a:r>
              <a:rPr lang="en-US" dirty="0" smtClean="0"/>
              <a:t>How do we calculate headline sizes?</a:t>
            </a:r>
          </a:p>
          <a:p>
            <a:r>
              <a:rPr lang="en-US" dirty="0" smtClean="0"/>
              <a:t>Most type is designed to be proportional. That is, different letters take up different amounts of space. (Except monospaced type.)</a:t>
            </a:r>
          </a:p>
          <a:p>
            <a:r>
              <a:rPr lang="en-US" dirty="0" smtClean="0"/>
              <a:t>How much space? Well, we know m and w take up more space than I and t, for example. Capital letters more than small letters.</a:t>
            </a:r>
            <a:endParaRPr lang="en-US" dirty="0"/>
          </a:p>
        </p:txBody>
      </p:sp>
    </p:spTree>
    <p:extLst>
      <p:ext uri="{BB962C8B-B14F-4D97-AF65-F5344CB8AC3E}">
        <p14:creationId xmlns:p14="http://schemas.microsoft.com/office/powerpoint/2010/main" val="969180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count</a:t>
            </a:r>
            <a:endParaRPr lang="en-US" dirty="0"/>
          </a:p>
        </p:txBody>
      </p:sp>
      <p:sp>
        <p:nvSpPr>
          <p:cNvPr id="3" name="Content Placeholder 2"/>
          <p:cNvSpPr>
            <a:spLocks noGrp="1"/>
          </p:cNvSpPr>
          <p:nvPr>
            <p:ph idx="1"/>
          </p:nvPr>
        </p:nvSpPr>
        <p:spPr/>
        <p:txBody>
          <a:bodyPr/>
          <a:lstStyle/>
          <a:p>
            <a:r>
              <a:rPr lang="en-US" dirty="0" smtClean="0"/>
              <a:t>In the old days we used a headline schedule, or </a:t>
            </a:r>
            <a:r>
              <a:rPr lang="en-US" dirty="0" err="1" smtClean="0"/>
              <a:t>hed</a:t>
            </a:r>
            <a:r>
              <a:rPr lang="en-US" dirty="0" smtClean="0"/>
              <a:t> sked for short, to calculate unit sizes for different sizes and type faces.</a:t>
            </a:r>
          </a:p>
          <a:p>
            <a:r>
              <a:rPr lang="en-US" dirty="0" smtClean="0"/>
              <a:t>Units were calculated like this:</a:t>
            </a:r>
          </a:p>
          <a:p>
            <a:r>
              <a:rPr lang="en-US" dirty="0" smtClean="0"/>
              <a:t>All lower case letters=1 unit.</a:t>
            </a:r>
          </a:p>
          <a:p>
            <a:r>
              <a:rPr lang="en-US" dirty="0" smtClean="0"/>
              <a:t>Except m and w=1 ½ units.</a:t>
            </a:r>
          </a:p>
          <a:p>
            <a:r>
              <a:rPr lang="en-US" dirty="0" smtClean="0"/>
              <a:t>Except f, l, </a:t>
            </a:r>
            <a:r>
              <a:rPr lang="en-US" dirty="0" err="1" smtClean="0"/>
              <a:t>i</a:t>
            </a:r>
            <a:r>
              <a:rPr lang="en-US" dirty="0" smtClean="0"/>
              <a:t>, t, and j (“flit-jay”), spaces and commas=1/2 unit.</a:t>
            </a:r>
          </a:p>
          <a:p>
            <a:r>
              <a:rPr lang="en-US" dirty="0" smtClean="0"/>
              <a:t>All capital letters=1 ½ units, except M and W=2 units, and I, 1 unit.</a:t>
            </a:r>
            <a:endParaRPr lang="en-US" dirty="0"/>
          </a:p>
        </p:txBody>
      </p:sp>
    </p:spTree>
    <p:extLst>
      <p:ext uri="{BB962C8B-B14F-4D97-AF65-F5344CB8AC3E}">
        <p14:creationId xmlns:p14="http://schemas.microsoft.com/office/powerpoint/2010/main" val="508806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typical </a:t>
            </a:r>
            <a:r>
              <a:rPr lang="en-US" dirty="0" err="1" smtClean="0"/>
              <a:t>hed</a:t>
            </a:r>
            <a:r>
              <a:rPr lang="en-US" dirty="0" smtClean="0"/>
              <a:t> sked</a:t>
            </a:r>
            <a:endParaRPr lang="en-US" dirty="0"/>
          </a:p>
        </p:txBody>
      </p:sp>
      <p:sp>
        <p:nvSpPr>
          <p:cNvPr id="3" name="Content Placeholder 2"/>
          <p:cNvSpPr>
            <a:spLocks noGrp="1"/>
          </p:cNvSpPr>
          <p:nvPr>
            <p:ph idx="1"/>
          </p:nvPr>
        </p:nvSpPr>
        <p:spPr>
          <a:xfrm>
            <a:off x="1120000" y="1825625"/>
            <a:ext cx="5694477" cy="4351338"/>
          </a:xfrm>
        </p:spPr>
        <p:txBody>
          <a:bodyPr/>
          <a:lstStyle/>
          <a:p>
            <a:pPr marL="0" indent="0">
              <a:buNone/>
            </a:pPr>
            <a:r>
              <a:rPr lang="en-US" dirty="0" smtClean="0"/>
              <a:t>The typeface is called </a:t>
            </a:r>
            <a:r>
              <a:rPr lang="en-US" dirty="0" err="1" smtClean="0"/>
              <a:t>Univers</a:t>
            </a:r>
            <a:r>
              <a:rPr lang="en-US" dirty="0" smtClean="0"/>
              <a:t>.</a:t>
            </a:r>
          </a:p>
          <a:p>
            <a:r>
              <a:rPr lang="en-US" dirty="0" smtClean="0"/>
              <a:t>Headlines take up differing amounts of space depending on the typeface.</a:t>
            </a:r>
          </a:p>
          <a:p>
            <a:r>
              <a:rPr lang="en-US" dirty="0" smtClean="0"/>
              <a:t>The numbers on the left indicate columns and point size.</a:t>
            </a:r>
          </a:p>
          <a:p>
            <a:r>
              <a:rPr lang="en-US" dirty="0" smtClean="0"/>
              <a:t>The number on the right indicates maximum units.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477" y="478140"/>
            <a:ext cx="5091833" cy="6015127"/>
          </a:xfrm>
          <a:prstGeom prst="rect">
            <a:avLst/>
          </a:prstGeom>
        </p:spPr>
      </p:pic>
    </p:spTree>
    <p:extLst>
      <p:ext uri="{BB962C8B-B14F-4D97-AF65-F5344CB8AC3E}">
        <p14:creationId xmlns:p14="http://schemas.microsoft.com/office/powerpoint/2010/main" val="1028469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Hed</a:t>
            </a:r>
            <a:r>
              <a:rPr lang="en-US" dirty="0" smtClean="0"/>
              <a:t> sked uses</a:t>
            </a:r>
            <a:endParaRPr lang="en-US" dirty="0"/>
          </a:p>
        </p:txBody>
      </p:sp>
      <p:sp>
        <p:nvSpPr>
          <p:cNvPr id="3" name="Content Placeholder 2"/>
          <p:cNvSpPr>
            <a:spLocks noGrp="1"/>
          </p:cNvSpPr>
          <p:nvPr>
            <p:ph idx="1"/>
          </p:nvPr>
        </p:nvSpPr>
        <p:spPr>
          <a:xfrm>
            <a:off x="1120000" y="1825625"/>
            <a:ext cx="6308216" cy="4351338"/>
          </a:xfrm>
        </p:spPr>
        <p:txBody>
          <a:bodyPr/>
          <a:lstStyle/>
          <a:p>
            <a:pPr marL="0" indent="0">
              <a:buNone/>
            </a:pPr>
            <a:r>
              <a:rPr lang="en-US" dirty="0" smtClean="0"/>
              <a:t>Note some headline sizes are not listed on the </a:t>
            </a:r>
            <a:r>
              <a:rPr lang="en-US" dirty="0" err="1" smtClean="0"/>
              <a:t>hed</a:t>
            </a:r>
            <a:r>
              <a:rPr lang="en-US" dirty="0" smtClean="0"/>
              <a:t> sked. For example, you see no 1-60 (1 col, 60 </a:t>
            </a:r>
            <a:r>
              <a:rPr lang="en-US" dirty="0" err="1" smtClean="0"/>
              <a:t>pt</a:t>
            </a:r>
            <a:r>
              <a:rPr lang="en-US" dirty="0" smtClean="0"/>
              <a:t>).</a:t>
            </a:r>
          </a:p>
          <a:p>
            <a:pPr marL="0" indent="0">
              <a:buNone/>
            </a:pPr>
            <a:r>
              <a:rPr lang="en-US" dirty="0" smtClean="0"/>
              <a:t>Why? Think about it. It would be impossible to write a 1-col 60 pt. Not enough space.</a:t>
            </a:r>
          </a:p>
          <a:p>
            <a:pPr marL="0" indent="0">
              <a:buNone/>
            </a:pPr>
            <a:r>
              <a:rPr lang="en-US" dirty="0" smtClean="0"/>
              <a:t>Similarly, you don</a:t>
            </a:r>
            <a:r>
              <a:rPr lang="mr-IN" dirty="0" smtClean="0"/>
              <a:t>’</a:t>
            </a:r>
            <a:r>
              <a:rPr lang="en-US" dirty="0" smtClean="0"/>
              <a:t>t see, for example, a 4-14. Why? Too much space for a headline. Would be okay for a deck, however.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216" y="877950"/>
            <a:ext cx="4692579" cy="5543478"/>
          </a:xfrm>
          <a:prstGeom prst="rect">
            <a:avLst/>
          </a:prstGeom>
        </p:spPr>
      </p:pic>
    </p:spTree>
    <p:extLst>
      <p:ext uri="{BB962C8B-B14F-4D97-AF65-F5344CB8AC3E}">
        <p14:creationId xmlns:p14="http://schemas.microsoft.com/office/powerpoint/2010/main" val="953776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units</a:t>
            </a:r>
            <a:endParaRPr lang="en-US" dirty="0"/>
          </a:p>
        </p:txBody>
      </p:sp>
      <p:sp>
        <p:nvSpPr>
          <p:cNvPr id="3" name="Content Placeholder 2"/>
          <p:cNvSpPr>
            <a:spLocks noGrp="1"/>
          </p:cNvSpPr>
          <p:nvPr>
            <p:ph idx="1"/>
          </p:nvPr>
        </p:nvSpPr>
        <p:spPr/>
        <p:txBody>
          <a:bodyPr/>
          <a:lstStyle/>
          <a:p>
            <a:pPr marL="0" indent="0">
              <a:buNone/>
            </a:pPr>
            <a:r>
              <a:rPr lang="en-US" dirty="0"/>
              <a:t>L</a:t>
            </a:r>
            <a:r>
              <a:rPr lang="en-US" dirty="0" smtClean="0"/>
              <a:t>et’s say for a one-line, 36-pt head going across three columns, the number of units according to your </a:t>
            </a:r>
            <a:r>
              <a:rPr lang="en-US" dirty="0" err="1" smtClean="0"/>
              <a:t>hed</a:t>
            </a:r>
            <a:r>
              <a:rPr lang="en-US" dirty="0" smtClean="0"/>
              <a:t> sked is 25 (</a:t>
            </a:r>
            <a:r>
              <a:rPr lang="en-US" dirty="0" err="1" smtClean="0"/>
              <a:t>Univers</a:t>
            </a:r>
            <a:r>
              <a:rPr lang="en-US" dirty="0" smtClean="0"/>
              <a:t> bf).</a:t>
            </a:r>
          </a:p>
          <a:p>
            <a:pPr marL="0" indent="0">
              <a:buNone/>
            </a:pPr>
            <a:r>
              <a:rPr lang="en-US" dirty="0" smtClean="0"/>
              <a:t>You write this headline: </a:t>
            </a:r>
          </a:p>
          <a:p>
            <a:pPr marL="0" indent="0" algn="ctr">
              <a:buNone/>
            </a:pPr>
            <a:r>
              <a:rPr lang="en-US" b="1" dirty="0" smtClean="0"/>
              <a:t>Student editors detest unit count</a:t>
            </a:r>
          </a:p>
          <a:p>
            <a:pPr marL="0" indent="0">
              <a:buNone/>
            </a:pPr>
            <a:r>
              <a:rPr lang="en-US" dirty="0" smtClean="0"/>
              <a:t>And now you count it. I usually begin by counting everything as 1, then adding or subtracting as necessary.</a:t>
            </a:r>
          </a:p>
          <a:p>
            <a:pPr marL="0" indent="0">
              <a:buNone/>
            </a:pPr>
            <a:r>
              <a:rPr lang="en-US" dirty="0" smtClean="0"/>
              <a:t>I get a unit count of 28. Will it fit? Nope. Have to rewrite.</a:t>
            </a:r>
          </a:p>
          <a:p>
            <a:endParaRPr lang="en-US" dirty="0"/>
          </a:p>
        </p:txBody>
      </p:sp>
    </p:spTree>
    <p:extLst>
      <p:ext uri="{BB962C8B-B14F-4D97-AF65-F5344CB8AC3E}">
        <p14:creationId xmlns:p14="http://schemas.microsoft.com/office/powerpoint/2010/main" val="1044691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units</a:t>
            </a:r>
            <a:endParaRPr lang="en-US" dirty="0"/>
          </a:p>
        </p:txBody>
      </p:sp>
      <p:sp>
        <p:nvSpPr>
          <p:cNvPr id="3" name="Content Placeholder 2"/>
          <p:cNvSpPr>
            <a:spLocks noGrp="1"/>
          </p:cNvSpPr>
          <p:nvPr>
            <p:ph idx="1"/>
          </p:nvPr>
        </p:nvSpPr>
        <p:spPr/>
        <p:txBody>
          <a:bodyPr/>
          <a:lstStyle/>
          <a:p>
            <a:r>
              <a:rPr lang="en-US" dirty="0" smtClean="0"/>
              <a:t>Unit count method is nearly obsolete, as computers now count headlines for us. But I introduce it for two reasons:</a:t>
            </a:r>
          </a:p>
          <a:p>
            <a:r>
              <a:rPr lang="en-US" dirty="0" smtClean="0"/>
              <a:t>It gives us a feeling for the proportional sizes of different letters.</a:t>
            </a:r>
          </a:p>
          <a:p>
            <a:r>
              <a:rPr lang="en-US" dirty="0" smtClean="0"/>
              <a:t>Some tests for editing jobs and internships, including the famous Dow Jones exam, still require familiarity with unit count.</a:t>
            </a:r>
            <a:endParaRPr lang="en-US" dirty="0"/>
          </a:p>
        </p:txBody>
      </p:sp>
    </p:spTree>
    <p:extLst>
      <p:ext uri="{BB962C8B-B14F-4D97-AF65-F5344CB8AC3E}">
        <p14:creationId xmlns:p14="http://schemas.microsoft.com/office/powerpoint/2010/main" val="2090240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Computerized pagination</a:t>
            </a:r>
            <a:endParaRPr lang="en-US" dirty="0"/>
          </a:p>
        </p:txBody>
      </p:sp>
      <p:sp>
        <p:nvSpPr>
          <p:cNvPr id="3" name="Content Placeholder 2"/>
          <p:cNvSpPr>
            <a:spLocks noGrp="1"/>
          </p:cNvSpPr>
          <p:nvPr>
            <p:ph idx="1"/>
          </p:nvPr>
        </p:nvSpPr>
        <p:spPr/>
        <p:txBody>
          <a:bodyPr/>
          <a:lstStyle/>
          <a:p>
            <a:pPr marL="0" indent="0">
              <a:buNone/>
            </a:pPr>
            <a:r>
              <a:rPr lang="en-US" dirty="0" smtClean="0"/>
              <a:t>Today we have a variety of software to count headline sizes for us.</a:t>
            </a:r>
          </a:p>
          <a:p>
            <a:pPr marL="0" indent="0">
              <a:buNone/>
            </a:pPr>
            <a:r>
              <a:rPr lang="en-US" dirty="0" smtClean="0"/>
              <a:t>We’ll reserve that discussion for another presentation.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55" y="2931702"/>
            <a:ext cx="4892020" cy="3705404"/>
          </a:xfrm>
          <a:prstGeom prst="rect">
            <a:avLst/>
          </a:prstGeom>
        </p:spPr>
      </p:pic>
    </p:spTree>
    <p:extLst>
      <p:ext uri="{BB962C8B-B14F-4D97-AF65-F5344CB8AC3E}">
        <p14:creationId xmlns:p14="http://schemas.microsoft.com/office/powerpoint/2010/main" val="552108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Priorities for headlines</a:t>
            </a:r>
            <a:endParaRPr lang="en-US" dirty="0"/>
          </a:p>
        </p:txBody>
      </p:sp>
      <p:sp>
        <p:nvSpPr>
          <p:cNvPr id="3" name="Content Placeholder 2"/>
          <p:cNvSpPr>
            <a:spLocks noGrp="1"/>
          </p:cNvSpPr>
          <p:nvPr>
            <p:ph idx="1"/>
          </p:nvPr>
        </p:nvSpPr>
        <p:spPr/>
        <p:txBody>
          <a:bodyPr/>
          <a:lstStyle/>
          <a:p>
            <a:pPr marL="0" indent="0">
              <a:buNone/>
            </a:pPr>
            <a:r>
              <a:rPr lang="en-US" dirty="0" smtClean="0"/>
              <a:t>Headlines must be two things:</a:t>
            </a:r>
          </a:p>
          <a:p>
            <a:pPr marL="514350" indent="-514350">
              <a:buFont typeface="+mj-lt"/>
              <a:buAutoNum type="arabicPeriod"/>
            </a:pPr>
            <a:r>
              <a:rPr lang="en-US" dirty="0" smtClean="0"/>
              <a:t>Accurate.</a:t>
            </a:r>
          </a:p>
          <a:p>
            <a:pPr marL="514350" indent="-514350">
              <a:buFont typeface="+mj-lt"/>
              <a:buAutoNum type="arabicPeriod"/>
            </a:pPr>
            <a:r>
              <a:rPr lang="en-US" dirty="0" smtClean="0"/>
              <a:t>The right size to fit the space.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759" y="1825625"/>
            <a:ext cx="5578064" cy="3703245"/>
          </a:xfrm>
          <a:prstGeom prst="rect">
            <a:avLst/>
          </a:prstGeom>
        </p:spPr>
      </p:pic>
    </p:spTree>
    <p:extLst>
      <p:ext uri="{BB962C8B-B14F-4D97-AF65-F5344CB8AC3E}">
        <p14:creationId xmlns:p14="http://schemas.microsoft.com/office/powerpoint/2010/main" val="1007846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Headings</a:t>
            </a:r>
            <a:endParaRPr lang="en-US" dirty="0"/>
          </a:p>
        </p:txBody>
      </p:sp>
      <p:sp>
        <p:nvSpPr>
          <p:cNvPr id="3" name="Content Placeholder 2"/>
          <p:cNvSpPr>
            <a:spLocks noGrp="1"/>
          </p:cNvSpPr>
          <p:nvPr>
            <p:ph idx="1"/>
          </p:nvPr>
        </p:nvSpPr>
        <p:spPr/>
        <p:txBody>
          <a:bodyPr/>
          <a:lstStyle/>
          <a:p>
            <a:pPr marL="0" indent="0">
              <a:buNone/>
            </a:pPr>
            <a:r>
              <a:rPr lang="en-US" dirty="0" smtClean="0"/>
              <a:t>Online headings allow more flexibility for space, but need to meet SEO (Search Engine Optimization) requirements, and so are usually quite long.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761" y="3218100"/>
            <a:ext cx="7111687" cy="3203247"/>
          </a:xfrm>
          <a:prstGeom prst="rect">
            <a:avLst/>
          </a:prstGeom>
        </p:spPr>
      </p:pic>
    </p:spTree>
    <p:extLst>
      <p:ext uri="{BB962C8B-B14F-4D97-AF65-F5344CB8AC3E}">
        <p14:creationId xmlns:p14="http://schemas.microsoft.com/office/powerpoint/2010/main" val="166772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Headline categories</a:t>
            </a:r>
            <a:endParaRPr lang="en-US" dirty="0"/>
          </a:p>
        </p:txBody>
      </p:sp>
      <p:sp>
        <p:nvSpPr>
          <p:cNvPr id="3" name="Content Placeholder 2"/>
          <p:cNvSpPr>
            <a:spLocks noGrp="1"/>
          </p:cNvSpPr>
          <p:nvPr>
            <p:ph idx="1"/>
          </p:nvPr>
        </p:nvSpPr>
        <p:spPr/>
        <p:txBody>
          <a:bodyPr/>
          <a:lstStyle/>
          <a:p>
            <a:pPr marL="0" indent="0">
              <a:buNone/>
            </a:pPr>
            <a:r>
              <a:rPr lang="en-US" dirty="0" smtClean="0"/>
              <a:t>Traditional mass media headlines generally fall into two categories:</a:t>
            </a:r>
          </a:p>
          <a:p>
            <a:r>
              <a:rPr lang="en-US" dirty="0" smtClean="0"/>
              <a:t>Standard</a:t>
            </a:r>
          </a:p>
          <a:p>
            <a:r>
              <a:rPr lang="en-US" dirty="0" smtClean="0"/>
              <a:t>Label</a:t>
            </a:r>
          </a:p>
        </p:txBody>
      </p:sp>
    </p:spTree>
    <p:extLst>
      <p:ext uri="{BB962C8B-B14F-4D97-AF65-F5344CB8AC3E}">
        <p14:creationId xmlns:p14="http://schemas.microsoft.com/office/powerpoint/2010/main" val="52503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headlines</a:t>
            </a:r>
            <a:endParaRPr lang="en-US" dirty="0"/>
          </a:p>
        </p:txBody>
      </p:sp>
      <p:sp>
        <p:nvSpPr>
          <p:cNvPr id="3" name="Content Placeholder 2"/>
          <p:cNvSpPr>
            <a:spLocks noGrp="1"/>
          </p:cNvSpPr>
          <p:nvPr>
            <p:ph idx="1"/>
          </p:nvPr>
        </p:nvSpPr>
        <p:spPr/>
        <p:txBody>
          <a:bodyPr/>
          <a:lstStyle/>
          <a:p>
            <a:pPr marL="0" indent="0">
              <a:buNone/>
            </a:pPr>
            <a:r>
              <a:rPr lang="en-US" dirty="0" smtClean="0"/>
              <a:t>Standard headlines are most familiar to us. Though they are written oddly—not at all the way people speak—we think they seem normal because they are so common.</a:t>
            </a:r>
          </a:p>
          <a:p>
            <a:pPr marL="0" indent="0">
              <a:buNone/>
            </a:pPr>
            <a:r>
              <a:rPr lang="en-US" dirty="0" smtClean="0"/>
              <a:t>For example, if we are telling a friend about something we saw earlier, we would not say:</a:t>
            </a:r>
          </a:p>
          <a:p>
            <a:pPr marL="0" indent="0">
              <a:buNone/>
            </a:pPr>
            <a:r>
              <a:rPr lang="en-US" dirty="0" smtClean="0"/>
              <a:t>“Two students injured in bike crash.”</a:t>
            </a:r>
          </a:p>
          <a:p>
            <a:pPr marL="0" indent="0">
              <a:buNone/>
            </a:pPr>
            <a:r>
              <a:rPr lang="en-US" dirty="0" smtClean="0"/>
              <a:t>But we would not be surprised at all to read this as a standard headline.</a:t>
            </a:r>
            <a:endParaRPr lang="en-US" dirty="0"/>
          </a:p>
        </p:txBody>
      </p:sp>
    </p:spTree>
    <p:extLst>
      <p:ext uri="{BB962C8B-B14F-4D97-AF65-F5344CB8AC3E}">
        <p14:creationId xmlns:p14="http://schemas.microsoft.com/office/powerpoint/2010/main" val="54089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headlines</a:t>
            </a:r>
            <a:endParaRPr lang="en-US" dirty="0"/>
          </a:p>
        </p:txBody>
      </p:sp>
      <p:sp>
        <p:nvSpPr>
          <p:cNvPr id="3" name="Content Placeholder 2"/>
          <p:cNvSpPr>
            <a:spLocks noGrp="1"/>
          </p:cNvSpPr>
          <p:nvPr>
            <p:ph idx="1"/>
          </p:nvPr>
        </p:nvSpPr>
        <p:spPr/>
        <p:txBody>
          <a:bodyPr/>
          <a:lstStyle/>
          <a:p>
            <a:pPr marL="0" indent="0">
              <a:buNone/>
            </a:pPr>
            <a:r>
              <a:rPr lang="en-US" dirty="0" smtClean="0"/>
              <a:t>A standard headline:</a:t>
            </a:r>
          </a:p>
          <a:p>
            <a:r>
              <a:rPr lang="en-US" dirty="0" smtClean="0"/>
              <a:t>uses </a:t>
            </a:r>
            <a:r>
              <a:rPr lang="en-US" dirty="0"/>
              <a:t>subject-verb-direct object format, or occasionally passive voice. Think </a:t>
            </a:r>
            <a:r>
              <a:rPr lang="en-US" b="1" dirty="0"/>
              <a:t>action verb</a:t>
            </a:r>
            <a:r>
              <a:rPr lang="en-US" b="1" dirty="0" smtClean="0"/>
              <a:t>.</a:t>
            </a:r>
          </a:p>
          <a:p>
            <a:r>
              <a:rPr lang="en-US" dirty="0" smtClean="0"/>
              <a:t>eliminates </a:t>
            </a:r>
            <a:r>
              <a:rPr lang="en-US" b="1" dirty="0"/>
              <a:t>articles</a:t>
            </a:r>
            <a:r>
              <a:rPr lang="en-US" dirty="0"/>
              <a:t> (a, an, the</a:t>
            </a:r>
            <a:r>
              <a:rPr lang="en-US" dirty="0" smtClean="0"/>
              <a:t>).</a:t>
            </a:r>
          </a:p>
          <a:p>
            <a:r>
              <a:rPr lang="en-US" dirty="0" smtClean="0"/>
              <a:t>includes </a:t>
            </a:r>
            <a:r>
              <a:rPr lang="en-US" dirty="0"/>
              <a:t>verbs in the</a:t>
            </a:r>
            <a:r>
              <a:rPr lang="en-US" b="1" dirty="0"/>
              <a:t> present tense </a:t>
            </a:r>
            <a:r>
              <a:rPr lang="en-US" dirty="0"/>
              <a:t>(or sometimes future tense).</a:t>
            </a:r>
          </a:p>
        </p:txBody>
      </p:sp>
    </p:spTree>
    <p:extLst>
      <p:ext uri="{BB962C8B-B14F-4D97-AF65-F5344CB8AC3E}">
        <p14:creationId xmlns:p14="http://schemas.microsoft.com/office/powerpoint/2010/main" val="184467163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199</TotalTime>
  <Words>2143</Words>
  <Application>Microsoft Macintosh PowerPoint</Application>
  <PresentationFormat>Widescreen</PresentationFormat>
  <Paragraphs>186</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Corbel</vt:lpstr>
      <vt:lpstr>Mangal</vt:lpstr>
      <vt:lpstr>Arial</vt:lpstr>
      <vt:lpstr>Depth</vt:lpstr>
      <vt:lpstr>Headlines</vt:lpstr>
      <vt:lpstr>The title</vt:lpstr>
      <vt:lpstr>Online</vt:lpstr>
      <vt:lpstr>Attracting readers</vt:lpstr>
      <vt:lpstr>Priorities for headlines</vt:lpstr>
      <vt:lpstr>Headings</vt:lpstr>
      <vt:lpstr>Headline categories</vt:lpstr>
      <vt:lpstr>Standard headlines</vt:lpstr>
      <vt:lpstr>Standard headlines</vt:lpstr>
      <vt:lpstr>Present tense</vt:lpstr>
      <vt:lpstr>No articles</vt:lpstr>
      <vt:lpstr>No articles</vt:lpstr>
      <vt:lpstr>Clever headlines</vt:lpstr>
      <vt:lpstr>Label heads</vt:lpstr>
      <vt:lpstr>Label heads and titles</vt:lpstr>
      <vt:lpstr>Label heads are neutral</vt:lpstr>
      <vt:lpstr>Writing label heads</vt:lpstr>
      <vt:lpstr>How to write standard heads</vt:lpstr>
      <vt:lpstr>A standard head</vt:lpstr>
      <vt:lpstr>A standard head</vt:lpstr>
      <vt:lpstr>A standard head</vt:lpstr>
      <vt:lpstr>Shortcuts</vt:lpstr>
      <vt:lpstr>Shortcuts</vt:lpstr>
      <vt:lpstr>Obscure abbreviations</vt:lpstr>
      <vt:lpstr>Capitalization</vt:lpstr>
      <vt:lpstr>Options to attract readers</vt:lpstr>
      <vt:lpstr>A kicker</vt:lpstr>
      <vt:lpstr>A deck</vt:lpstr>
      <vt:lpstr>A subhead</vt:lpstr>
      <vt:lpstr>A pull quote</vt:lpstr>
      <vt:lpstr>SEO and headings</vt:lpstr>
      <vt:lpstr>Making headlines fit</vt:lpstr>
      <vt:lpstr>Fitting headlines</vt:lpstr>
      <vt:lpstr>Short head</vt:lpstr>
      <vt:lpstr>Centering</vt:lpstr>
      <vt:lpstr>Headline size</vt:lpstr>
      <vt:lpstr>Standard measurements</vt:lpstr>
      <vt:lpstr>Headline size convention</vt:lpstr>
      <vt:lpstr>A 3-36-2 in action</vt:lpstr>
      <vt:lpstr>Calculating head sizes</vt:lpstr>
      <vt:lpstr>Unit count</vt:lpstr>
      <vt:lpstr>A typical hed sked</vt:lpstr>
      <vt:lpstr>Hed sked uses</vt:lpstr>
      <vt:lpstr>Counting units</vt:lpstr>
      <vt:lpstr>Counting units</vt:lpstr>
      <vt:lpstr>Computerized pagination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Headlines</dc:title>
  <dc:creator>Microsoft Office User</dc:creator>
  <cp:lastModifiedBy>Microsoft Office User</cp:lastModifiedBy>
  <cp:revision>41</cp:revision>
  <dcterms:created xsi:type="dcterms:W3CDTF">2017-10-03T18:43:03Z</dcterms:created>
  <dcterms:modified xsi:type="dcterms:W3CDTF">2017-10-06T15:10:23Z</dcterms:modified>
</cp:coreProperties>
</file>