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1" r:id="rId19"/>
    <p:sldId id="282" r:id="rId20"/>
    <p:sldId id="283" r:id="rId21"/>
    <p:sldId id="284" r:id="rId22"/>
    <p:sldId id="285" r:id="rId23"/>
    <p:sldId id="273" r:id="rId24"/>
    <p:sldId id="274" r:id="rId25"/>
    <p:sldId id="275" r:id="rId26"/>
    <p:sldId id="276" r:id="rId27"/>
    <p:sldId id="277" r:id="rId28"/>
    <p:sldId id="278" r:id="rId29"/>
    <p:sldId id="279" r:id="rId30"/>
    <p:sldId id="28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96" d="100"/>
          <a:sy n="96" d="100"/>
        </p:scale>
        <p:origin x="-11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C6853A23-09F0-4D28-BC19-2AE0DE646A2C}" type="datetimeFigureOut">
              <a:rPr lang="en-US" smtClean="0"/>
              <a:t>4/4/12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8E712FC8-AC8D-4FC1-866E-404776740943}"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transition xmlns:p14="http://schemas.microsoft.com/office/powerpoint/2010/main" spd="med">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853A23-09F0-4D28-BC19-2AE0DE646A2C}" type="datetimeFigureOut">
              <a:rPr lang="en-US" smtClean="0"/>
              <a:t>4/4/12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12FC8-AC8D-4FC1-866E-404776740943}" type="slidenum">
              <a:rPr lang="en-US" smtClean="0"/>
              <a:t>‹#›</a:t>
            </a:fld>
            <a:endParaRPr lang="en-US"/>
          </a:p>
        </p:txBody>
      </p:sp>
    </p:spTree>
  </p:cSld>
  <p:clrMapOvr>
    <a:masterClrMapping/>
  </p:clrMapOvr>
  <p:transition xmlns:p14="http://schemas.microsoft.com/office/powerpoint/2010/main" spd="med">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853A23-09F0-4D28-BC19-2AE0DE646A2C}" type="datetimeFigureOut">
              <a:rPr lang="en-US" smtClean="0"/>
              <a:t>4/4/12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12FC8-AC8D-4FC1-866E-404776740943}" type="slidenum">
              <a:rPr lang="en-US" smtClean="0"/>
              <a:t>‹#›</a:t>
            </a:fld>
            <a:endParaRPr lang="en-US"/>
          </a:p>
        </p:txBody>
      </p:sp>
    </p:spTree>
  </p:cSld>
  <p:clrMapOvr>
    <a:masterClrMapping/>
  </p:clrMapOvr>
  <p:transition xmlns:p14="http://schemas.microsoft.com/office/powerpoint/2010/main" spd="med">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853A23-09F0-4D28-BC19-2AE0DE646A2C}" type="datetimeFigureOut">
              <a:rPr lang="en-US" smtClean="0"/>
              <a:t>4/4/12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12FC8-AC8D-4FC1-866E-404776740943}" type="slidenum">
              <a:rPr lang="en-US" smtClean="0"/>
              <a:t>‹#›</a:t>
            </a:fld>
            <a:endParaRPr lang="en-US"/>
          </a:p>
        </p:txBody>
      </p:sp>
    </p:spTree>
  </p:cSld>
  <p:clrMapOvr>
    <a:masterClrMapping/>
  </p:clrMapOvr>
  <p:transition xmlns:p14="http://schemas.microsoft.com/office/powerpoint/2010/main" spd="med">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C6853A23-09F0-4D28-BC19-2AE0DE646A2C}" type="datetimeFigureOut">
              <a:rPr lang="en-US" smtClean="0"/>
              <a:t>4/4/12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8E712FC8-AC8D-4FC1-866E-404776740943}"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853A23-09F0-4D28-BC19-2AE0DE646A2C}" type="datetimeFigureOut">
              <a:rPr lang="en-US" smtClean="0"/>
              <a:t>4/4/12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8E712FC8-AC8D-4FC1-866E-404776740943}"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xmlns:p14="http://schemas.microsoft.com/office/powerpoint/2010/main" spd="med">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6853A23-09F0-4D28-BC19-2AE0DE646A2C}" type="datetimeFigureOut">
              <a:rPr lang="en-US" smtClean="0"/>
              <a:t>4/4/12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8E712FC8-AC8D-4FC1-866E-404776740943}" type="slidenum">
              <a:rPr lang="en-US" smtClean="0"/>
              <a:t>‹#›</a:t>
            </a:fld>
            <a:endParaRPr lang="en-US"/>
          </a:p>
        </p:txBody>
      </p:sp>
    </p:spTree>
  </p:cSld>
  <p:clrMapOvr>
    <a:masterClrMapping/>
  </p:clrMapOvr>
  <p:transition xmlns:p14="http://schemas.microsoft.com/office/powerpoint/2010/main" spd="med">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853A23-09F0-4D28-BC19-2AE0DE646A2C}" type="datetimeFigureOut">
              <a:rPr lang="en-US" smtClean="0"/>
              <a:t>4/4/12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12FC8-AC8D-4FC1-866E-404776740943}"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xmlns:p14="http://schemas.microsoft.com/office/powerpoint/2010/main" spd="med">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53A23-09F0-4D28-BC19-2AE0DE646A2C}" type="datetimeFigureOut">
              <a:rPr lang="en-US" smtClean="0"/>
              <a:t>4/4/12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12FC8-AC8D-4FC1-866E-404776740943}" type="slidenum">
              <a:rPr lang="en-US" smtClean="0"/>
              <a:t>‹#›</a:t>
            </a:fld>
            <a:endParaRPr lang="en-US"/>
          </a:p>
        </p:txBody>
      </p:sp>
    </p:spTree>
  </p:cSld>
  <p:clrMapOvr>
    <a:masterClrMapping/>
  </p:clrMapOvr>
  <p:transition xmlns:p14="http://schemas.microsoft.com/office/powerpoint/2010/main" spd="med">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C6853A23-09F0-4D28-BC19-2AE0DE646A2C}" type="datetimeFigureOut">
              <a:rPr lang="en-US" smtClean="0"/>
              <a:t>4/4/12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8E712FC8-AC8D-4FC1-866E-404776740943}"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C6853A23-09F0-4D28-BC19-2AE0DE646A2C}" type="datetimeFigureOut">
              <a:rPr lang="en-US" smtClean="0"/>
              <a:t>4/4/12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8E712FC8-AC8D-4FC1-866E-404776740943}"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transition xmlns:p14="http://schemas.microsoft.com/office/powerpoint/2010/main" spd="med">
    <p:split dir="in"/>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fld id="{C6853A23-09F0-4D28-BC19-2AE0DE646A2C}" type="datetimeFigureOut">
              <a:rPr lang="en-US" smtClean="0"/>
              <a:t>4/4/12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8E712FC8-AC8D-4FC1-866E-404776740943}"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split dir="in"/>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Flow and unity</a:t>
            </a:r>
            <a:endParaRPr lang="en-US" dirty="0"/>
          </a:p>
        </p:txBody>
      </p:sp>
      <p:sp>
        <p:nvSpPr>
          <p:cNvPr id="3" name="Subtitle 2"/>
          <p:cNvSpPr>
            <a:spLocks noGrp="1"/>
          </p:cNvSpPr>
          <p:nvPr>
            <p:ph type="subTitle" idx="1"/>
          </p:nvPr>
        </p:nvSpPr>
        <p:spPr/>
        <p:txBody>
          <a:bodyPr/>
          <a:lstStyle/>
          <a:p>
            <a:r>
              <a:rPr lang="en-US" dirty="0" smtClean="0"/>
              <a:t>Evaluating the gestalt</a:t>
            </a:r>
            <a:endParaRPr lang="en-US" dirty="0"/>
          </a:p>
        </p:txBody>
      </p:sp>
    </p:spTree>
  </p:cSld>
  <p:clrMapOvr>
    <a:masterClrMapping/>
  </p:clrMapOvr>
  <p:transition xmlns:p14="http://schemas.microsoft.com/office/powerpoint/2010/main" spd="med">
    <p:split dir="in"/>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a:xfrm>
            <a:off x="457200" y="1646237"/>
            <a:ext cx="4495800" cy="4526280"/>
          </a:xfrm>
        </p:spPr>
        <p:txBody>
          <a:bodyPr/>
          <a:lstStyle/>
          <a:p>
            <a:r>
              <a:rPr lang="en-US" dirty="0" smtClean="0"/>
              <a:t>Research shows people tend to scan a page using the Z-pattern, that is, from upper left to lower right.</a:t>
            </a:r>
            <a:endParaRPr lang="en-US" dirty="0"/>
          </a:p>
        </p:txBody>
      </p:sp>
      <p:pic>
        <p:nvPicPr>
          <p:cNvPr id="4" name="Picture 3" descr="z-pattern.jpg"/>
          <p:cNvPicPr>
            <a:picLocks noChangeAspect="1"/>
          </p:cNvPicPr>
          <p:nvPr/>
        </p:nvPicPr>
        <p:blipFill>
          <a:blip r:embed="rId2"/>
          <a:stretch>
            <a:fillRect/>
          </a:stretch>
        </p:blipFill>
        <p:spPr>
          <a:xfrm>
            <a:off x="5286513" y="1829117"/>
            <a:ext cx="3393937" cy="4343400"/>
          </a:xfrm>
          <a:prstGeom prst="rect">
            <a:avLst/>
          </a:prstGeom>
        </p:spPr>
      </p:pic>
    </p:spTree>
  </p:cSld>
  <p:clrMapOvr>
    <a:masterClrMapping/>
  </p:clrMapOvr>
  <p:transition xmlns:p14="http://schemas.microsoft.com/office/powerpoint/2010/main" spd="med">
    <p:spli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lstStyle/>
          <a:p>
            <a:r>
              <a:rPr lang="en-US" dirty="0" smtClean="0"/>
              <a:t>Advertisers know this, and so try to put the element they want readers to remember in that lower right corner.</a:t>
            </a:r>
          </a:p>
          <a:p>
            <a:r>
              <a:rPr lang="en-US" dirty="0" smtClean="0"/>
              <a:t>Often that will be the logo.</a:t>
            </a:r>
            <a:endParaRPr lang="en-US" dirty="0"/>
          </a:p>
        </p:txBody>
      </p:sp>
      <p:pic>
        <p:nvPicPr>
          <p:cNvPr id="4" name="Picture 3" descr="z-patternad.jpg"/>
          <p:cNvPicPr>
            <a:picLocks noChangeAspect="1"/>
          </p:cNvPicPr>
          <p:nvPr/>
        </p:nvPicPr>
        <p:blipFill>
          <a:blip r:embed="rId2"/>
          <a:stretch>
            <a:fillRect/>
          </a:stretch>
        </p:blipFill>
        <p:spPr>
          <a:xfrm>
            <a:off x="3457362" y="3810000"/>
            <a:ext cx="5229438" cy="2709513"/>
          </a:xfrm>
          <a:prstGeom prst="rect">
            <a:avLst/>
          </a:prstGeom>
        </p:spPr>
      </p:pic>
    </p:spTree>
  </p:cSld>
  <p:clrMapOvr>
    <a:masterClrMapping/>
  </p:clrMapOvr>
  <p:transition xmlns:p14="http://schemas.microsoft.com/office/powerpoint/2010/main" spd="med">
    <p:spli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lstStyle/>
          <a:p>
            <a:r>
              <a:rPr lang="en-US" dirty="0" smtClean="0"/>
              <a:t>Note you can use flow to keep viewers from exiting your design.</a:t>
            </a:r>
          </a:p>
          <a:p>
            <a:r>
              <a:rPr lang="en-US" dirty="0" smtClean="0"/>
              <a:t>Dingbats can keep the eye from wandering away.</a:t>
            </a:r>
          </a:p>
          <a:p>
            <a:pPr>
              <a:buNone/>
            </a:pPr>
            <a:endParaRPr lang="en-US" dirty="0"/>
          </a:p>
        </p:txBody>
      </p:sp>
      <p:pic>
        <p:nvPicPr>
          <p:cNvPr id="4" name="Picture 3" descr="dingbat1.png"/>
          <p:cNvPicPr>
            <a:picLocks noChangeAspect="1"/>
          </p:cNvPicPr>
          <p:nvPr/>
        </p:nvPicPr>
        <p:blipFill>
          <a:blip r:embed="rId2"/>
          <a:stretch>
            <a:fillRect/>
          </a:stretch>
        </p:blipFill>
        <p:spPr>
          <a:xfrm>
            <a:off x="1447800" y="4191000"/>
            <a:ext cx="5866666" cy="977778"/>
          </a:xfrm>
          <a:prstGeom prst="rect">
            <a:avLst/>
          </a:prstGeom>
        </p:spPr>
      </p:pic>
    </p:spTree>
  </p:cSld>
  <p:clrMapOvr>
    <a:masterClrMapping/>
  </p:clrMapOvr>
  <p:transition xmlns:p14="http://schemas.microsoft.com/office/powerpoint/2010/main" spd="med">
    <p:spli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lstStyle/>
          <a:p>
            <a:r>
              <a:rPr lang="en-US" dirty="0" smtClean="0"/>
              <a:t>Pointing hands and arrows, on the other hand, drag your readers’ eyes to a place you definitely want them to go.</a:t>
            </a:r>
            <a:endParaRPr lang="en-US" dirty="0"/>
          </a:p>
        </p:txBody>
      </p:sp>
      <p:pic>
        <p:nvPicPr>
          <p:cNvPr id="4" name="Picture 3" descr="dingbat2.png"/>
          <p:cNvPicPr>
            <a:picLocks noChangeAspect="1"/>
          </p:cNvPicPr>
          <p:nvPr/>
        </p:nvPicPr>
        <p:blipFill>
          <a:blip r:embed="rId2"/>
          <a:stretch>
            <a:fillRect/>
          </a:stretch>
        </p:blipFill>
        <p:spPr>
          <a:xfrm>
            <a:off x="2667000" y="4191000"/>
            <a:ext cx="5536508" cy="1053968"/>
          </a:xfrm>
          <a:prstGeom prst="rect">
            <a:avLst/>
          </a:prstGeom>
        </p:spPr>
      </p:pic>
    </p:spTree>
  </p:cSld>
  <p:clrMapOvr>
    <a:masterClrMapping/>
  </p:clrMapOvr>
  <p:transition xmlns:p14="http://schemas.microsoft.com/office/powerpoint/2010/main" spd="med">
    <p:spli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a:xfrm>
            <a:off x="457200" y="1646237"/>
            <a:ext cx="5486400" cy="4526280"/>
          </a:xfrm>
        </p:spPr>
        <p:txBody>
          <a:bodyPr/>
          <a:lstStyle/>
          <a:p>
            <a:r>
              <a:rPr lang="en-US" dirty="0" smtClean="0"/>
              <a:t>Also strongly leading a reader’s eye is a photo of a person looking somewhere. If that person is looking out of your design, that’s where a reader’s eye will go.</a:t>
            </a:r>
            <a:endParaRPr lang="en-US" dirty="0"/>
          </a:p>
        </p:txBody>
      </p:sp>
      <p:pic>
        <p:nvPicPr>
          <p:cNvPr id="4" name="Picture 3" descr="lookingout.jpg"/>
          <p:cNvPicPr>
            <a:picLocks noChangeAspect="1"/>
          </p:cNvPicPr>
          <p:nvPr/>
        </p:nvPicPr>
        <p:blipFill>
          <a:blip r:embed="rId2"/>
          <a:stretch>
            <a:fillRect/>
          </a:stretch>
        </p:blipFill>
        <p:spPr>
          <a:xfrm>
            <a:off x="6134431" y="1646237"/>
            <a:ext cx="2552369" cy="3840480"/>
          </a:xfrm>
          <a:prstGeom prst="rect">
            <a:avLst/>
          </a:prstGeom>
        </p:spPr>
      </p:pic>
    </p:spTree>
  </p:cSld>
  <p:clrMapOvr>
    <a:masterClrMapping/>
  </p:clrMapOvr>
  <p:transition xmlns:p14="http://schemas.microsoft.com/office/powerpoint/2010/main" spd="med">
    <p:spli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normAutofit lnSpcReduction="10000"/>
          </a:bodyPr>
          <a:lstStyle/>
          <a:p>
            <a:r>
              <a:rPr lang="en-US" dirty="0" smtClean="0"/>
              <a:t>A reader’s eyes will naturally go to the optical center of a page. Then he or she will scan using a basic Z-pattern. </a:t>
            </a:r>
          </a:p>
          <a:p>
            <a:r>
              <a:rPr lang="en-US" dirty="0" smtClean="0"/>
              <a:t>We usually put our book or report titles on the optical center.</a:t>
            </a:r>
          </a:p>
          <a:p>
            <a:r>
              <a:rPr lang="en-US" dirty="0" smtClean="0"/>
              <a:t>The optical center is above the mathematical center, possibly because when we look at a person’s face, we look at the eyes, which are slightly above center. </a:t>
            </a:r>
            <a:endParaRPr lang="en-US" dirty="0"/>
          </a:p>
        </p:txBody>
      </p:sp>
    </p:spTree>
  </p:cSld>
  <p:clrMapOvr>
    <a:masterClrMapping/>
  </p:clrMapOvr>
  <p:transition xmlns:p14="http://schemas.microsoft.com/office/powerpoint/2010/main" spd="med">
    <p:spli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lstStyle/>
          <a:p>
            <a:r>
              <a:rPr lang="en-US" dirty="0" smtClean="0"/>
              <a:t>Optical and mathematical center.</a:t>
            </a:r>
            <a:endParaRPr lang="en-US" dirty="0"/>
          </a:p>
        </p:txBody>
      </p:sp>
      <p:pic>
        <p:nvPicPr>
          <p:cNvPr id="4" name="Picture 3" descr="opticalcenter.png"/>
          <p:cNvPicPr>
            <a:picLocks noChangeAspect="1"/>
          </p:cNvPicPr>
          <p:nvPr/>
        </p:nvPicPr>
        <p:blipFill>
          <a:blip r:embed="rId2"/>
          <a:stretch>
            <a:fillRect/>
          </a:stretch>
        </p:blipFill>
        <p:spPr>
          <a:xfrm>
            <a:off x="609600" y="2362200"/>
            <a:ext cx="3097567" cy="4038600"/>
          </a:xfrm>
          <a:prstGeom prst="rect">
            <a:avLst/>
          </a:prstGeom>
        </p:spPr>
      </p:pic>
      <p:pic>
        <p:nvPicPr>
          <p:cNvPr id="5" name="Picture 4" descr="mathematicalcenter.png"/>
          <p:cNvPicPr>
            <a:picLocks noChangeAspect="1"/>
          </p:cNvPicPr>
          <p:nvPr/>
        </p:nvPicPr>
        <p:blipFill>
          <a:blip r:embed="rId3"/>
          <a:stretch>
            <a:fillRect/>
          </a:stretch>
        </p:blipFill>
        <p:spPr>
          <a:xfrm>
            <a:off x="4800600" y="2362200"/>
            <a:ext cx="2979734" cy="3931725"/>
          </a:xfrm>
          <a:prstGeom prst="rect">
            <a:avLst/>
          </a:prstGeom>
        </p:spPr>
      </p:pic>
    </p:spTree>
  </p:cSld>
  <p:clrMapOvr>
    <a:masterClrMapping/>
  </p:clrMapOvr>
  <p:transition xmlns:p14="http://schemas.microsoft.com/office/powerpoint/2010/main" spd="med">
    <p:spli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lstStyle/>
          <a:p>
            <a:pPr marL="0" indent="0">
              <a:buNone/>
            </a:pPr>
            <a:r>
              <a:rPr lang="en-US" dirty="0" smtClean="0"/>
              <a:t>Unity is a feeling that the design “hangs together,” that elements harmonize and enhance the Gestalt. According to one design author, this is unity:</a:t>
            </a:r>
          </a:p>
          <a:p>
            <a:r>
              <a:rPr lang="en-US" dirty="0" smtClean="0"/>
              <a:t> design elements of a single purpose are  grouped;</a:t>
            </a:r>
          </a:p>
          <a:p>
            <a:r>
              <a:rPr lang="en-US" dirty="0" smtClean="0"/>
              <a:t>white space is concentrated;</a:t>
            </a:r>
          </a:p>
          <a:p>
            <a:r>
              <a:rPr lang="en-US" dirty="0" smtClean="0"/>
              <a:t>each element complements the others.</a:t>
            </a:r>
          </a:p>
          <a:p>
            <a:pPr algn="r">
              <a:buNone/>
            </a:pPr>
            <a:r>
              <a:rPr lang="en-US" sz="2400" dirty="0" smtClean="0"/>
              <a:t>(Tom </a:t>
            </a:r>
            <a:r>
              <a:rPr lang="en-US" sz="2400" dirty="0" err="1" smtClean="0"/>
              <a:t>Lichty</a:t>
            </a:r>
            <a:r>
              <a:rPr lang="en-US" sz="2400" dirty="0" smtClean="0"/>
              <a:t>) </a:t>
            </a:r>
          </a:p>
        </p:txBody>
      </p:sp>
    </p:spTree>
  </p:cSld>
  <p:clrMapOvr>
    <a:masterClrMapping/>
  </p:clrMapOvr>
  <p:transition xmlns:p14="http://schemas.microsoft.com/office/powerpoint/2010/main" spd="med">
    <p:spli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Flow and unity</a:t>
            </a:r>
          </a:p>
        </p:txBody>
      </p:sp>
      <p:sp>
        <p:nvSpPr>
          <p:cNvPr id="3" name="Content Placeholder 2"/>
          <p:cNvSpPr>
            <a:spLocks noGrp="1"/>
          </p:cNvSpPr>
          <p:nvPr>
            <p:ph idx="1"/>
          </p:nvPr>
        </p:nvSpPr>
        <p:spPr/>
        <p:txBody>
          <a:bodyPr/>
          <a:lstStyle/>
          <a:p>
            <a:r>
              <a:rPr lang="en-US"/>
              <a:t>We can consider the Gestalt principles as they relate to unity:</a:t>
            </a:r>
          </a:p>
          <a:p>
            <a:r>
              <a:rPr lang="en-US"/>
              <a:t>Proximity of objects suggest a pattern.</a:t>
            </a:r>
          </a:p>
          <a:p>
            <a:r>
              <a:rPr lang="en-US"/>
              <a:t>Similarity of objects suggest relationships.</a:t>
            </a:r>
          </a:p>
          <a:p>
            <a:r>
              <a:rPr lang="en-US"/>
              <a:t>Continuity of line from one part of a design to another suggests grouping.</a:t>
            </a:r>
          </a:p>
        </p:txBody>
      </p:sp>
    </p:spTree>
    <p:extLst>
      <p:ext uri="{BB962C8B-B14F-4D97-AF65-F5344CB8AC3E}">
        <p14:creationId xmlns:p14="http://schemas.microsoft.com/office/powerpoint/2010/main" val="2715141128"/>
      </p:ext>
    </p:extLst>
  </p:cSld>
  <p:clrMapOvr>
    <a:masterClrMapping/>
  </p:clrMapOvr>
  <p:transition xmlns:p14="http://schemas.microsoft.com/office/powerpoint/2010/main" spd="med">
    <p:spli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Flow and unity</a:t>
            </a:r>
          </a:p>
        </p:txBody>
      </p:sp>
      <p:sp>
        <p:nvSpPr>
          <p:cNvPr id="3" name="Content Placeholder 2"/>
          <p:cNvSpPr>
            <a:spLocks noGrp="1"/>
          </p:cNvSpPr>
          <p:nvPr>
            <p:ph idx="1"/>
          </p:nvPr>
        </p:nvSpPr>
        <p:spPr>
          <a:xfrm>
            <a:off x="457200" y="1646237"/>
            <a:ext cx="1752600" cy="4526280"/>
          </a:xfrm>
        </p:spPr>
        <p:txBody>
          <a:bodyPr>
            <a:normAutofit/>
          </a:bodyPr>
          <a:lstStyle/>
          <a:p>
            <a:r>
              <a:rPr lang="en-US" sz="2000"/>
              <a:t>Consider the subtle way the artist Degas has used these principles.</a:t>
            </a:r>
          </a:p>
        </p:txBody>
      </p:sp>
      <p:pic>
        <p:nvPicPr>
          <p:cNvPr id="4" name="Picture 3" descr="dega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396536"/>
            <a:ext cx="6838204" cy="5080000"/>
          </a:xfrm>
          <a:prstGeom prst="rect">
            <a:avLst/>
          </a:prstGeom>
        </p:spPr>
      </p:pic>
    </p:spTree>
    <p:extLst>
      <p:ext uri="{BB962C8B-B14F-4D97-AF65-F5344CB8AC3E}">
        <p14:creationId xmlns:p14="http://schemas.microsoft.com/office/powerpoint/2010/main" val="434894953"/>
      </p:ext>
    </p:extLst>
  </p:cSld>
  <p:clrMapOvr>
    <a:masterClrMapping/>
  </p:clrMapOvr>
  <p:transition xmlns:p14="http://schemas.microsoft.com/office/powerpoint/2010/main" spd="med">
    <p:spli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lstStyle/>
          <a:p>
            <a:r>
              <a:rPr lang="en-US" dirty="0" smtClean="0"/>
              <a:t>“Gestalt” means the unified whole.</a:t>
            </a:r>
          </a:p>
          <a:p>
            <a:r>
              <a:rPr lang="en-US" dirty="0" smtClean="0"/>
              <a:t>We’ve approached design by using Gestalt research, planning our work by understanding how people look at visual images.</a:t>
            </a:r>
          </a:p>
          <a:p>
            <a:r>
              <a:rPr lang="en-US" dirty="0" smtClean="0"/>
              <a:t>But while we can analyze images for particular aspects, people look at them as a whole.</a:t>
            </a:r>
            <a:endParaRPr lang="en-US" dirty="0"/>
          </a:p>
        </p:txBody>
      </p:sp>
    </p:spTree>
  </p:cSld>
  <p:clrMapOvr>
    <a:masterClrMapping/>
  </p:clrMapOvr>
  <p:transition xmlns:p14="http://schemas.microsoft.com/office/powerpoint/2010/main" spd="med">
    <p:split dir="in"/>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Flow and unity</a:t>
            </a:r>
          </a:p>
        </p:txBody>
      </p:sp>
      <p:sp>
        <p:nvSpPr>
          <p:cNvPr id="3" name="Content Placeholder 2"/>
          <p:cNvSpPr>
            <a:spLocks noGrp="1"/>
          </p:cNvSpPr>
          <p:nvPr>
            <p:ph idx="1"/>
          </p:nvPr>
        </p:nvSpPr>
        <p:spPr/>
        <p:txBody>
          <a:bodyPr>
            <a:normAutofit/>
          </a:bodyPr>
          <a:lstStyle/>
          <a:p>
            <a:r>
              <a:rPr lang="en-US" sz="2400"/>
              <a:t>Proximity: The dancers overlap, and so are considered as related. But the space between the two groups sets up two relationships. The two are linked by the continuity of the dancers to lead our eye between the groups.</a:t>
            </a:r>
          </a:p>
        </p:txBody>
      </p:sp>
      <p:pic>
        <p:nvPicPr>
          <p:cNvPr id="4" name="Picture 3" descr="dega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352800"/>
            <a:ext cx="4114800" cy="3056824"/>
          </a:xfrm>
          <a:prstGeom prst="rect">
            <a:avLst/>
          </a:prstGeom>
        </p:spPr>
      </p:pic>
    </p:spTree>
    <p:extLst>
      <p:ext uri="{BB962C8B-B14F-4D97-AF65-F5344CB8AC3E}">
        <p14:creationId xmlns:p14="http://schemas.microsoft.com/office/powerpoint/2010/main" val="1270717917"/>
      </p:ext>
    </p:extLst>
  </p:cSld>
  <p:clrMapOvr>
    <a:masterClrMapping/>
  </p:clrMapOvr>
  <p:transition xmlns:p14="http://schemas.microsoft.com/office/powerpoint/2010/main" spd="med">
    <p:spli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Flow and unity</a:t>
            </a:r>
          </a:p>
        </p:txBody>
      </p:sp>
      <p:sp>
        <p:nvSpPr>
          <p:cNvPr id="3" name="Content Placeholder 2"/>
          <p:cNvSpPr>
            <a:spLocks noGrp="1"/>
          </p:cNvSpPr>
          <p:nvPr>
            <p:ph idx="1"/>
          </p:nvPr>
        </p:nvSpPr>
        <p:spPr/>
        <p:txBody>
          <a:bodyPr>
            <a:normAutofit/>
          </a:bodyPr>
          <a:lstStyle/>
          <a:p>
            <a:r>
              <a:rPr lang="en-US" sz="2400"/>
              <a:t>Similarity: The dancers wear similar clothing, have similar colors. The colors in the clothing are repeated in the background.</a:t>
            </a:r>
          </a:p>
        </p:txBody>
      </p:sp>
      <p:pic>
        <p:nvPicPr>
          <p:cNvPr id="4" name="Picture 3" descr="dega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922057"/>
            <a:ext cx="4820933" cy="3581400"/>
          </a:xfrm>
          <a:prstGeom prst="rect">
            <a:avLst/>
          </a:prstGeom>
        </p:spPr>
      </p:pic>
    </p:spTree>
    <p:extLst>
      <p:ext uri="{BB962C8B-B14F-4D97-AF65-F5344CB8AC3E}">
        <p14:creationId xmlns:p14="http://schemas.microsoft.com/office/powerpoint/2010/main" val="584260390"/>
      </p:ext>
    </p:extLst>
  </p:cSld>
  <p:clrMapOvr>
    <a:masterClrMapping/>
  </p:clrMapOvr>
  <p:transition xmlns:p14="http://schemas.microsoft.com/office/powerpoint/2010/main" spd="med">
    <p:spli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Flow and unity</a:t>
            </a:r>
          </a:p>
        </p:txBody>
      </p:sp>
      <p:sp>
        <p:nvSpPr>
          <p:cNvPr id="3" name="Content Placeholder 2"/>
          <p:cNvSpPr>
            <a:spLocks noGrp="1"/>
          </p:cNvSpPr>
          <p:nvPr>
            <p:ph idx="1"/>
          </p:nvPr>
        </p:nvSpPr>
        <p:spPr/>
        <p:txBody>
          <a:bodyPr>
            <a:normAutofit/>
          </a:bodyPr>
          <a:lstStyle/>
          <a:p>
            <a:r>
              <a:rPr lang="en-US" sz="2400"/>
              <a:t>Continuity: The curved arms of the dancers is repeated in the curves of the skirts, and the curve of the floor. Curves of color in the background emphasize those of the figures.</a:t>
            </a:r>
          </a:p>
        </p:txBody>
      </p:sp>
      <p:pic>
        <p:nvPicPr>
          <p:cNvPr id="4" name="Picture 3" descr="dega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982244"/>
            <a:ext cx="5029200" cy="3736118"/>
          </a:xfrm>
          <a:prstGeom prst="rect">
            <a:avLst/>
          </a:prstGeom>
        </p:spPr>
      </p:pic>
    </p:spTree>
    <p:extLst>
      <p:ext uri="{BB962C8B-B14F-4D97-AF65-F5344CB8AC3E}">
        <p14:creationId xmlns:p14="http://schemas.microsoft.com/office/powerpoint/2010/main" val="2583134347"/>
      </p:ext>
    </p:extLst>
  </p:cSld>
  <p:clrMapOvr>
    <a:masterClrMapping/>
  </p:clrMapOvr>
  <p:transition xmlns:p14="http://schemas.microsoft.com/office/powerpoint/2010/main" spd="med">
    <p:spli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normAutofit/>
          </a:bodyPr>
          <a:lstStyle/>
          <a:p>
            <a:pPr marL="0" indent="0">
              <a:buNone/>
            </a:pPr>
            <a:r>
              <a:rPr lang="en-US" dirty="0"/>
              <a:t>In graphic design, c</a:t>
            </a:r>
            <a:r>
              <a:rPr lang="en-US" dirty="0" smtClean="0"/>
              <a:t>hoice of typeface is basic to unity. </a:t>
            </a:r>
          </a:p>
          <a:p>
            <a:r>
              <a:rPr lang="en-US" dirty="0" smtClean="0"/>
              <a:t>Choose one typeface for body, one for headlines, and one standard for leading. </a:t>
            </a:r>
          </a:p>
          <a:p>
            <a:r>
              <a:rPr lang="en-US" dirty="0" smtClean="0"/>
              <a:t>Choose one or two spot colors, use them for the same elements throughout.</a:t>
            </a:r>
          </a:p>
          <a:p>
            <a:r>
              <a:rPr lang="en-US" dirty="0" smtClean="0"/>
              <a:t>Choose consistent spacing between headlines and text, photos and </a:t>
            </a:r>
            <a:r>
              <a:rPr lang="en-US" dirty="0" err="1" smtClean="0"/>
              <a:t>cutlines</a:t>
            </a:r>
            <a:r>
              <a:rPr lang="en-US" dirty="0" smtClean="0"/>
              <a:t>, and other elements.</a:t>
            </a:r>
            <a:endParaRPr lang="en-US" dirty="0"/>
          </a:p>
        </p:txBody>
      </p:sp>
    </p:spTree>
  </p:cSld>
  <p:clrMapOvr>
    <a:masterClrMapping/>
  </p:clrMapOvr>
  <p:transition xmlns:p14="http://schemas.microsoft.com/office/powerpoint/2010/main" spd="med">
    <p:spli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lstStyle/>
          <a:p>
            <a:pPr>
              <a:buNone/>
            </a:pPr>
            <a:r>
              <a:rPr lang="en-US" dirty="0" smtClean="0"/>
              <a:t>Try to make graphics complement each other: </a:t>
            </a:r>
          </a:p>
          <a:p>
            <a:r>
              <a:rPr lang="en-US" dirty="0" smtClean="0"/>
              <a:t>ornamental borders with ornamental type; </a:t>
            </a:r>
          </a:p>
          <a:p>
            <a:r>
              <a:rPr lang="en-US" dirty="0" smtClean="0"/>
              <a:t>angular borders with angular type;</a:t>
            </a:r>
          </a:p>
          <a:p>
            <a:r>
              <a:rPr lang="en-US" dirty="0" smtClean="0"/>
              <a:t> bold illustrations and bold type.  </a:t>
            </a:r>
            <a:endParaRPr lang="en-US" dirty="0"/>
          </a:p>
        </p:txBody>
      </p:sp>
    </p:spTree>
  </p:cSld>
  <p:clrMapOvr>
    <a:masterClrMapping/>
  </p:clrMapOvr>
  <p:transition xmlns:p14="http://schemas.microsoft.com/office/powerpoint/2010/main" spd="med">
    <p:split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lstStyle/>
          <a:p>
            <a:r>
              <a:rPr lang="en-US" dirty="0" smtClean="0"/>
              <a:t>Consider the three-point layout method. </a:t>
            </a:r>
          </a:p>
          <a:p>
            <a:r>
              <a:rPr lang="en-US" dirty="0" smtClean="0"/>
              <a:t>Group pictures, text blocks, subheads or graphics into three.</a:t>
            </a:r>
          </a:p>
          <a:p>
            <a:pPr marL="0" indent="0">
              <a:buNone/>
            </a:pPr>
            <a:r>
              <a:rPr lang="en-US" dirty="0" smtClean="0"/>
              <a:t>This reflects our psychological attraction to things in groups of three: </a:t>
            </a:r>
          </a:p>
          <a:p>
            <a:r>
              <a:rPr lang="en-US" dirty="0" smtClean="0"/>
              <a:t>earth, fire, water; </a:t>
            </a:r>
          </a:p>
          <a:p>
            <a:r>
              <a:rPr lang="en-US" dirty="0" smtClean="0"/>
              <a:t>father, son, holy ghost; </a:t>
            </a:r>
          </a:p>
          <a:p>
            <a:r>
              <a:rPr lang="en-US" dirty="0" smtClean="0"/>
              <a:t>NDSU, MSUM and Concordia (okay, reaching on that last one...).  </a:t>
            </a:r>
            <a:endParaRPr lang="en-US" dirty="0"/>
          </a:p>
        </p:txBody>
      </p:sp>
    </p:spTree>
  </p:cSld>
  <p:clrMapOvr>
    <a:masterClrMapping/>
  </p:clrMapOvr>
  <p:transition xmlns:p14="http://schemas.microsoft.com/office/powerpoint/2010/main" spd="med">
    <p:split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lstStyle/>
          <a:p>
            <a:r>
              <a:rPr lang="en-US" dirty="0" smtClean="0"/>
              <a:t>Advertisers like groups of three.</a:t>
            </a:r>
            <a:endParaRPr lang="en-US" dirty="0"/>
          </a:p>
        </p:txBody>
      </p:sp>
      <p:pic>
        <p:nvPicPr>
          <p:cNvPr id="4" name="Picture 3" descr="groupofthreead1.png"/>
          <p:cNvPicPr>
            <a:picLocks noChangeAspect="1"/>
          </p:cNvPicPr>
          <p:nvPr/>
        </p:nvPicPr>
        <p:blipFill>
          <a:blip r:embed="rId2"/>
          <a:stretch>
            <a:fillRect/>
          </a:stretch>
        </p:blipFill>
        <p:spPr>
          <a:xfrm>
            <a:off x="685800" y="2514600"/>
            <a:ext cx="2939545" cy="3873102"/>
          </a:xfrm>
          <a:prstGeom prst="rect">
            <a:avLst/>
          </a:prstGeom>
        </p:spPr>
      </p:pic>
      <p:pic>
        <p:nvPicPr>
          <p:cNvPr id="5" name="Picture 4" descr="groupofthreead2.png"/>
          <p:cNvPicPr>
            <a:picLocks noChangeAspect="1"/>
          </p:cNvPicPr>
          <p:nvPr/>
        </p:nvPicPr>
        <p:blipFill>
          <a:blip r:embed="rId3"/>
          <a:stretch>
            <a:fillRect/>
          </a:stretch>
        </p:blipFill>
        <p:spPr>
          <a:xfrm>
            <a:off x="4038600" y="2514600"/>
            <a:ext cx="2959119" cy="3817046"/>
          </a:xfrm>
          <a:prstGeom prst="rect">
            <a:avLst/>
          </a:prstGeom>
        </p:spPr>
      </p:pic>
    </p:spTree>
  </p:cSld>
  <p:clrMapOvr>
    <a:masterClrMapping/>
  </p:clrMapOvr>
  <p:transition xmlns:p14="http://schemas.microsoft.com/office/powerpoint/2010/main" spd="med">
    <p:split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lstStyle/>
          <a:p>
            <a:r>
              <a:rPr lang="en-US" dirty="0" smtClean="0"/>
              <a:t>Other odd-numbered groups of elements can add power and unity to a design.</a:t>
            </a:r>
            <a:endParaRPr lang="en-US" dirty="0"/>
          </a:p>
        </p:txBody>
      </p:sp>
      <p:pic>
        <p:nvPicPr>
          <p:cNvPr id="4" name="Picture 3" descr="oddnumberinad.png"/>
          <p:cNvPicPr>
            <a:picLocks noChangeAspect="1"/>
          </p:cNvPicPr>
          <p:nvPr/>
        </p:nvPicPr>
        <p:blipFill>
          <a:blip r:embed="rId2"/>
          <a:stretch>
            <a:fillRect/>
          </a:stretch>
        </p:blipFill>
        <p:spPr>
          <a:xfrm>
            <a:off x="2286000" y="2819400"/>
            <a:ext cx="4971638" cy="3496431"/>
          </a:xfrm>
          <a:prstGeom prst="rect">
            <a:avLst/>
          </a:prstGeom>
        </p:spPr>
      </p:pic>
    </p:spTree>
  </p:cSld>
  <p:clrMapOvr>
    <a:masterClrMapping/>
  </p:clrMapOvr>
  <p:transition xmlns:p14="http://schemas.microsoft.com/office/powerpoint/2010/main" spd="med">
    <p:split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normAutofit/>
          </a:bodyPr>
          <a:lstStyle/>
          <a:p>
            <a:pPr>
              <a:buNone/>
            </a:pPr>
            <a:r>
              <a:rPr lang="en-US" dirty="0" smtClean="0"/>
              <a:t>Other tips to enhance flow and unity:</a:t>
            </a:r>
          </a:p>
          <a:p>
            <a:r>
              <a:rPr lang="en-US" dirty="0" smtClean="0"/>
              <a:t>Pull headlines near their articles;</a:t>
            </a:r>
          </a:p>
          <a:p>
            <a:r>
              <a:rPr lang="en-US" dirty="0" smtClean="0"/>
              <a:t>All columns of text should have a headline above;</a:t>
            </a:r>
          </a:p>
          <a:p>
            <a:r>
              <a:rPr lang="en-US" dirty="0" smtClean="0"/>
              <a:t>Avoid very wide or very narrow columns;</a:t>
            </a:r>
          </a:p>
          <a:p>
            <a:r>
              <a:rPr lang="en-US" dirty="0" smtClean="0"/>
              <a:t>Avoid very wide or very narrow leading;</a:t>
            </a:r>
          </a:p>
          <a:p>
            <a:r>
              <a:rPr lang="en-US" dirty="0" smtClean="0"/>
              <a:t>Keep list items together;</a:t>
            </a:r>
          </a:p>
          <a:p>
            <a:r>
              <a:rPr lang="en-US" dirty="0" smtClean="0"/>
              <a:t>Don’t condense or expand text to fit. </a:t>
            </a:r>
          </a:p>
          <a:p>
            <a:r>
              <a:rPr lang="en-US" dirty="0" smtClean="0"/>
              <a:t>Keep </a:t>
            </a:r>
            <a:r>
              <a:rPr lang="en-US" dirty="0" err="1" smtClean="0"/>
              <a:t>cutlines</a:t>
            </a:r>
            <a:r>
              <a:rPr lang="en-US" dirty="0" smtClean="0"/>
              <a:t> with their illustrations.</a:t>
            </a:r>
          </a:p>
          <a:p>
            <a:endParaRPr lang="en-US" dirty="0"/>
          </a:p>
        </p:txBody>
      </p:sp>
    </p:spTree>
  </p:cSld>
  <p:clrMapOvr>
    <a:masterClrMapping/>
  </p:clrMapOvr>
  <p:transition xmlns:p14="http://schemas.microsoft.com/office/powerpoint/2010/main" spd="med">
    <p:split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Consider principles of flow and unity in improving the flyer on the next slide, including:</a:t>
            </a:r>
          </a:p>
          <a:p>
            <a:r>
              <a:rPr lang="en-US" dirty="0" smtClean="0"/>
              <a:t>Unity of typography, attractive leading;</a:t>
            </a:r>
          </a:p>
          <a:p>
            <a:r>
              <a:rPr lang="en-US" dirty="0" smtClean="0"/>
              <a:t>Z-pattern, optical center;</a:t>
            </a:r>
          </a:p>
          <a:p>
            <a:r>
              <a:rPr lang="en-US" dirty="0" smtClean="0"/>
              <a:t>Groups of three;</a:t>
            </a:r>
          </a:p>
          <a:p>
            <a:r>
              <a:rPr lang="en-US" dirty="0" smtClean="0"/>
              <a:t>Related items together;</a:t>
            </a:r>
          </a:p>
          <a:p>
            <a:r>
              <a:rPr lang="en-US" dirty="0" smtClean="0"/>
              <a:t>Consistent spacing;</a:t>
            </a:r>
          </a:p>
          <a:p>
            <a:r>
              <a:rPr lang="en-US" dirty="0" smtClean="0"/>
              <a:t>Flow direction, people facing inward;</a:t>
            </a:r>
          </a:p>
          <a:p>
            <a:r>
              <a:rPr lang="en-US" dirty="0" smtClean="0"/>
              <a:t>Elements aligned with each other.</a:t>
            </a:r>
          </a:p>
          <a:p>
            <a:endParaRPr lang="en-US" dirty="0"/>
          </a:p>
        </p:txBody>
      </p:sp>
    </p:spTree>
  </p:cSld>
  <p:clrMapOvr>
    <a:masterClrMapping/>
  </p:clrMapOvr>
  <p:transition xmlns:p14="http://schemas.microsoft.com/office/powerpoint/2010/main" spd="med">
    <p:spli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lstStyle/>
          <a:p>
            <a:r>
              <a:rPr lang="en-US" dirty="0" smtClean="0"/>
              <a:t>Considering this idea of a whole, we can analyze our designs by determining how people scan them.</a:t>
            </a:r>
          </a:p>
          <a:p>
            <a:r>
              <a:rPr lang="en-US" dirty="0" smtClean="0"/>
              <a:t>This is sometimes called flow.</a:t>
            </a:r>
          </a:p>
          <a:p>
            <a:r>
              <a:rPr lang="en-US" dirty="0" smtClean="0"/>
              <a:t>Flow is important because it determines how designers can control the way viewers look at a design. </a:t>
            </a:r>
            <a:endParaRPr lang="en-US" dirty="0"/>
          </a:p>
        </p:txBody>
      </p:sp>
    </p:spTree>
  </p:cSld>
  <p:clrMapOvr>
    <a:masterClrMapping/>
  </p:clrMapOvr>
  <p:transition xmlns:p14="http://schemas.microsoft.com/office/powerpoint/2010/main" spd="med">
    <p:split dir="in"/>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pic>
        <p:nvPicPr>
          <p:cNvPr id="4" name="Content Placeholder 3" descr="flowexercise.png"/>
          <p:cNvPicPr>
            <a:picLocks noGrp="1" noChangeAspect="1"/>
          </p:cNvPicPr>
          <p:nvPr>
            <p:ph idx="1"/>
          </p:nvPr>
        </p:nvPicPr>
        <p:blipFill>
          <a:blip r:embed="rId2"/>
          <a:stretch>
            <a:fillRect/>
          </a:stretch>
        </p:blipFill>
        <p:spPr>
          <a:xfrm>
            <a:off x="2792562" y="1646238"/>
            <a:ext cx="3558876" cy="4525962"/>
          </a:xfrm>
        </p:spPr>
      </p:pic>
    </p:spTree>
  </p:cSld>
  <p:clrMapOvr>
    <a:masterClrMapping/>
  </p:clrMapOvr>
  <p:transition xmlns:p14="http://schemas.microsoft.com/office/powerpoint/2010/main" spd="med">
    <p:split dir="in"/>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normAutofit/>
          </a:bodyPr>
          <a:lstStyle/>
          <a:p>
            <a:r>
              <a:rPr lang="en-US" dirty="0" smtClean="0"/>
              <a:t>Of course, Western culture is used to beginning reading from the upper left, but that’s not always the case.</a:t>
            </a:r>
          </a:p>
          <a:p>
            <a:r>
              <a:rPr lang="en-US" dirty="0" smtClean="0"/>
              <a:t>Asians traditionally begin at the right.</a:t>
            </a:r>
          </a:p>
          <a:p>
            <a:r>
              <a:rPr lang="en-US" dirty="0" smtClean="0"/>
              <a:t>I suppose most of our designs will be for a Western audience, but we can’t always presume that.</a:t>
            </a:r>
          </a:p>
          <a:p>
            <a:r>
              <a:rPr lang="en-US" dirty="0" smtClean="0"/>
              <a:t>We also can’t presume everyone will look at a design as research says they ought.</a:t>
            </a:r>
            <a:endParaRPr lang="en-US" dirty="0"/>
          </a:p>
        </p:txBody>
      </p:sp>
    </p:spTree>
  </p:cSld>
  <p:clrMapOvr>
    <a:masterClrMapping/>
  </p:clrMapOvr>
  <p:transition xmlns:p14="http://schemas.microsoft.com/office/powerpoint/2010/main" spd="med">
    <p:split dir="in"/>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lstStyle/>
          <a:p>
            <a:r>
              <a:rPr lang="en-US" dirty="0" smtClean="0"/>
              <a:t>Good flow is based on </a:t>
            </a:r>
            <a:r>
              <a:rPr lang="en-US" b="1" dirty="0" smtClean="0"/>
              <a:t>consistency of type</a:t>
            </a:r>
            <a:r>
              <a:rPr lang="en-US" dirty="0" smtClean="0"/>
              <a:t> and other elements. This offers visual cues to help a viewer move through a page.</a:t>
            </a:r>
          </a:p>
          <a:p>
            <a:r>
              <a:rPr lang="en-US" dirty="0" smtClean="0"/>
              <a:t>You might recognize this as an implementation of the Gestalt principles, in particular similarity.</a:t>
            </a:r>
            <a:endParaRPr lang="en-US" dirty="0"/>
          </a:p>
        </p:txBody>
      </p:sp>
    </p:spTree>
  </p:cSld>
  <p:clrMapOvr>
    <a:masterClrMapping/>
  </p:clrMapOvr>
  <p:transition xmlns:p14="http://schemas.microsoft.com/office/powerpoint/2010/main" spd="med">
    <p:split dir="in"/>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3" name="Content Placeholder 2"/>
          <p:cNvSpPr>
            <a:spLocks noGrp="1"/>
          </p:cNvSpPr>
          <p:nvPr>
            <p:ph idx="1"/>
          </p:nvPr>
        </p:nvSpPr>
        <p:spPr/>
        <p:txBody>
          <a:bodyPr/>
          <a:lstStyle/>
          <a:p>
            <a:pPr>
              <a:buNone/>
            </a:pPr>
            <a:r>
              <a:rPr lang="en-US" dirty="0" smtClean="0"/>
              <a:t>In the next illustration, try to identify ways the graphic designer has worked on flow. Focus on</a:t>
            </a:r>
          </a:p>
          <a:p>
            <a:r>
              <a:rPr lang="en-US" dirty="0" smtClean="0"/>
              <a:t> Typography.</a:t>
            </a:r>
          </a:p>
          <a:p>
            <a:r>
              <a:rPr lang="en-US" dirty="0" smtClean="0"/>
              <a:t>Consistency.</a:t>
            </a:r>
          </a:p>
          <a:p>
            <a:r>
              <a:rPr lang="en-US" dirty="0" smtClean="0"/>
              <a:t>Repetition.</a:t>
            </a:r>
          </a:p>
          <a:p>
            <a:endParaRPr lang="en-US" dirty="0" smtClean="0"/>
          </a:p>
          <a:p>
            <a:endParaRPr lang="en-US" dirty="0"/>
          </a:p>
        </p:txBody>
      </p:sp>
    </p:spTree>
  </p:cSld>
  <p:clrMapOvr>
    <a:masterClrMapping/>
  </p:clrMapOvr>
  <p:transition xmlns:p14="http://schemas.microsoft.com/office/powerpoint/2010/main" spd="med">
    <p:split dir="in"/>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pic>
        <p:nvPicPr>
          <p:cNvPr id="4" name="Content Placeholder 3" descr="flow1.jpg"/>
          <p:cNvPicPr>
            <a:picLocks noGrp="1" noChangeAspect="1"/>
          </p:cNvPicPr>
          <p:nvPr>
            <p:ph idx="1"/>
          </p:nvPr>
        </p:nvPicPr>
        <p:blipFill>
          <a:blip r:embed="rId2"/>
          <a:stretch>
            <a:fillRect/>
          </a:stretch>
        </p:blipFill>
        <p:spPr>
          <a:xfrm>
            <a:off x="2762158" y="1646238"/>
            <a:ext cx="3619684" cy="4525962"/>
          </a:xfrm>
        </p:spPr>
      </p:pic>
    </p:spTree>
  </p:cSld>
  <p:clrMapOvr>
    <a:masterClrMapping/>
  </p:clrMapOvr>
  <p:transition xmlns:p14="http://schemas.microsoft.com/office/powerpoint/2010/main" spd="med">
    <p:split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5" name="Content Placeholder 4"/>
          <p:cNvSpPr>
            <a:spLocks noGrp="1"/>
          </p:cNvSpPr>
          <p:nvPr>
            <p:ph idx="1"/>
          </p:nvPr>
        </p:nvSpPr>
        <p:spPr/>
        <p:txBody>
          <a:bodyPr/>
          <a:lstStyle/>
          <a:p>
            <a:r>
              <a:rPr lang="en-US" dirty="0" smtClean="0"/>
              <a:t>Title typeface matches drop cap.</a:t>
            </a:r>
          </a:p>
          <a:p>
            <a:r>
              <a:rPr lang="en-US" dirty="0" smtClean="0"/>
              <a:t>Drop cap style matches chapter number.</a:t>
            </a:r>
          </a:p>
          <a:p>
            <a:r>
              <a:rPr lang="en-US" dirty="0" smtClean="0"/>
              <a:t>Deck typeface matches body text.</a:t>
            </a:r>
          </a:p>
          <a:p>
            <a:r>
              <a:rPr lang="en-US" dirty="0" smtClean="0"/>
              <a:t>Title lines up with chapter number.</a:t>
            </a:r>
          </a:p>
          <a:p>
            <a:r>
              <a:rPr lang="en-US" dirty="0" smtClean="0"/>
              <a:t>Deck lines up on right with title.</a:t>
            </a:r>
          </a:p>
          <a:p>
            <a:r>
              <a:rPr lang="en-US" dirty="0" smtClean="0"/>
              <a:t>Body text lines up on left with chapter number.</a:t>
            </a:r>
          </a:p>
          <a:p>
            <a:r>
              <a:rPr lang="en-US" dirty="0" smtClean="0"/>
              <a:t>Eye moves through page from chapter number, to title, to deck, to cap, to text.</a:t>
            </a:r>
            <a:endParaRPr lang="en-US" dirty="0"/>
          </a:p>
        </p:txBody>
      </p:sp>
    </p:spTree>
  </p:cSld>
  <p:clrMapOvr>
    <a:masterClrMapping/>
  </p:clrMapOvr>
  <p:transition xmlns:p14="http://schemas.microsoft.com/office/powerpoint/2010/main" spd="med">
    <p:split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unity</a:t>
            </a:r>
            <a:endParaRPr lang="en-US" dirty="0"/>
          </a:p>
        </p:txBody>
      </p:sp>
      <p:sp>
        <p:nvSpPr>
          <p:cNvPr id="5" name="Content Placeholder 4"/>
          <p:cNvSpPr>
            <a:spLocks noGrp="1"/>
          </p:cNvSpPr>
          <p:nvPr>
            <p:ph idx="1"/>
          </p:nvPr>
        </p:nvSpPr>
        <p:spPr>
          <a:xfrm>
            <a:off x="457200" y="1646237"/>
            <a:ext cx="3962400" cy="4526280"/>
          </a:xfrm>
        </p:spPr>
        <p:txBody>
          <a:bodyPr/>
          <a:lstStyle/>
          <a:p>
            <a:r>
              <a:rPr lang="en-US" dirty="0" smtClean="0"/>
              <a:t>Here is the design with guidelines to show placement.</a:t>
            </a:r>
            <a:endParaRPr lang="en-US" dirty="0"/>
          </a:p>
        </p:txBody>
      </p:sp>
      <p:pic>
        <p:nvPicPr>
          <p:cNvPr id="6" name="Picture 5" descr="flow2.jpg"/>
          <p:cNvPicPr>
            <a:picLocks noChangeAspect="1"/>
          </p:cNvPicPr>
          <p:nvPr/>
        </p:nvPicPr>
        <p:blipFill>
          <a:blip r:embed="rId2"/>
          <a:stretch>
            <a:fillRect/>
          </a:stretch>
        </p:blipFill>
        <p:spPr>
          <a:xfrm>
            <a:off x="4743243" y="1396536"/>
            <a:ext cx="3943557" cy="4800600"/>
          </a:xfrm>
          <a:prstGeom prst="rect">
            <a:avLst/>
          </a:prstGeom>
        </p:spPr>
      </p:pic>
    </p:spTree>
  </p:cSld>
  <p:clrMapOvr>
    <a:masterClrMapping/>
  </p:clrMapOvr>
  <p:transition xmlns:p14="http://schemas.microsoft.com/office/powerpoint/2010/main" spd="med">
    <p:split dir="in"/>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281</TotalTime>
  <Words>1090</Words>
  <Application>Microsoft Macintosh PowerPoint</Application>
  <PresentationFormat>On-screen Show (4:3)</PresentationFormat>
  <Paragraphs>111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Foundry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lpstr>Flow and unity</vt:lpstr>
    </vt:vector>
  </TitlesOfParts>
  <Company>NDSU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 and unity</dc:title>
  <dc:creator>Ross Collins</dc:creator>
  <cp:lastModifiedBy>Ross Collins</cp:lastModifiedBy>
  <cp:revision>33</cp:revision>
  <dcterms:created xsi:type="dcterms:W3CDTF">2010-04-06T15:48:15Z</dcterms:created>
  <dcterms:modified xsi:type="dcterms:W3CDTF">2012-04-04T15:36:59Z</dcterms:modified>
</cp:coreProperties>
</file>