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9" r:id="rId39"/>
    <p:sldId id="293" r:id="rId40"/>
    <p:sldId id="294" r:id="rId41"/>
    <p:sldId id="295" r:id="rId42"/>
    <p:sldId id="296" r:id="rId43"/>
    <p:sldId id="297" r:id="rId44"/>
    <p:sldId id="29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5" d="100"/>
          <a:sy n="95" d="100"/>
        </p:scale>
        <p:origin x="-9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F0B9F731-270F-4D59-9147-0484D83D5F10}" type="datetimeFigureOut">
              <a:rPr lang="en-US" smtClean="0"/>
              <a:t>12/4/12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E734C5AE-CB18-4486-B1C9-9A4E9E95435A}"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B9F731-270F-4D59-9147-0484D83D5F10}" type="datetimeFigureOut">
              <a:rPr lang="en-US" smtClean="0"/>
              <a:t>12/4/12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4C5AE-CB18-4486-B1C9-9A4E9E9543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B9F731-270F-4D59-9147-0484D83D5F10}" type="datetimeFigureOut">
              <a:rPr lang="en-US" smtClean="0"/>
              <a:t>12/4/12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4C5AE-CB18-4486-B1C9-9A4E9E9543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B9F731-270F-4D59-9147-0484D83D5F10}" type="datetimeFigureOut">
              <a:rPr lang="en-US" smtClean="0"/>
              <a:t>12/4/12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4C5AE-CB18-4486-B1C9-9A4E9E9543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F0B9F731-270F-4D59-9147-0484D83D5F10}" type="datetimeFigureOut">
              <a:rPr lang="en-US" smtClean="0"/>
              <a:t>12/4/12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E734C5AE-CB18-4486-B1C9-9A4E9E95435A}"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B9F731-270F-4D59-9147-0484D83D5F10}" type="datetimeFigureOut">
              <a:rPr lang="en-US" smtClean="0"/>
              <a:t>12/4/12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E734C5AE-CB18-4486-B1C9-9A4E9E95435A}"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B9F731-270F-4D59-9147-0484D83D5F10}" type="datetimeFigureOut">
              <a:rPr lang="en-US" smtClean="0"/>
              <a:t>12/4/12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E734C5AE-CB18-4486-B1C9-9A4E9E9543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B9F731-270F-4D59-9147-0484D83D5F10}" type="datetimeFigureOut">
              <a:rPr lang="en-US" smtClean="0"/>
              <a:t>12/4/12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4C5AE-CB18-4486-B1C9-9A4E9E95435A}"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9F731-270F-4D59-9147-0484D83D5F10}" type="datetimeFigureOut">
              <a:rPr lang="en-US" smtClean="0"/>
              <a:t>12/4/12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4C5AE-CB18-4486-B1C9-9A4E9E9543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F0B9F731-270F-4D59-9147-0484D83D5F10}" type="datetimeFigureOut">
              <a:rPr lang="en-US" smtClean="0"/>
              <a:t>12/4/12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E734C5AE-CB18-4486-B1C9-9A4E9E95435A}"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F0B9F731-270F-4D59-9147-0484D83D5F10}" type="datetimeFigureOut">
              <a:rPr lang="en-US" smtClean="0"/>
              <a:t>12/4/12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E734C5AE-CB18-4486-B1C9-9A4E9E95435A}"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F0B9F731-270F-4D59-9147-0484D83D5F10}" type="datetimeFigureOut">
              <a:rPr lang="en-US" smtClean="0"/>
              <a:t>12/4/12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E734C5AE-CB18-4486-B1C9-9A4E9E95435A}"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S-BEI_4D7tQ" TargetMode="Externa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Dawn of the press</a:t>
            </a:r>
            <a:endParaRPr lang="en-US" dirty="0"/>
          </a:p>
        </p:txBody>
      </p:sp>
      <p:sp>
        <p:nvSpPr>
          <p:cNvPr id="3" name="Subtitle 2"/>
          <p:cNvSpPr>
            <a:spLocks noGrp="1"/>
          </p:cNvSpPr>
          <p:nvPr>
            <p:ph type="subTitle" idx="1"/>
          </p:nvPr>
        </p:nvSpPr>
        <p:spPr/>
        <p:txBody>
          <a:bodyPr/>
          <a:lstStyle/>
          <a:p>
            <a:r>
              <a:rPr lang="en-US" dirty="0" smtClean="0"/>
              <a:t>Before America</a:t>
            </a:r>
            <a:endParaRPr lang="en-US" dirty="0"/>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Originally the government, that is, the crown, did not see a threat from printing presses.</a:t>
            </a:r>
          </a:p>
          <a:p>
            <a:r>
              <a:rPr lang="en-US" dirty="0" smtClean="0"/>
              <a:t>Like the dawn of the internet age, people at first did not understand its capabilities for good—and for harm.</a:t>
            </a:r>
            <a:endParaRPr lang="en-US" dirty="0"/>
          </a:p>
        </p:txBody>
      </p:sp>
    </p:spTree>
  </p:cSld>
  <p:clrMapOvr>
    <a:masterClrMapping/>
  </p:clrMapOvr>
  <p:transition xmlns:p14="http://schemas.microsoft.com/office/powerpoint/2010/mai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No censorship existed for the first 50 or so years of British printing.</a:t>
            </a:r>
          </a:p>
          <a:p>
            <a:r>
              <a:rPr lang="en-US" dirty="0" smtClean="0"/>
              <a:t>The War of the Roses, an English civil war, was of much more concern than the threat that printed paper could theoretically pose.</a:t>
            </a:r>
            <a:endParaRPr lang="en-US" dirty="0"/>
          </a:p>
        </p:txBody>
      </p:sp>
    </p:spTree>
  </p:cSld>
  <p:clrMapOvr>
    <a:masterClrMapping/>
  </p:clrMapOvr>
  <p:transition xmlns:p14="http://schemas.microsoft.com/office/powerpoint/2010/mai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457200" y="1646237"/>
            <a:ext cx="4876800" cy="4526280"/>
          </a:xfrm>
        </p:spPr>
        <p:txBody>
          <a:bodyPr/>
          <a:lstStyle/>
          <a:p>
            <a:r>
              <a:rPr lang="en-US" dirty="0" smtClean="0"/>
              <a:t>Henry VIII was first to discern the possible impact of the printed word.</a:t>
            </a:r>
          </a:p>
          <a:p>
            <a:r>
              <a:rPr lang="en-US" dirty="0" smtClean="0"/>
              <a:t>He could see the growing power of ideas in printed form.</a:t>
            </a:r>
            <a:endParaRPr lang="en-US" dirty="0"/>
          </a:p>
        </p:txBody>
      </p:sp>
      <p:pic>
        <p:nvPicPr>
          <p:cNvPr id="4" name="Picture 3" descr="henryVIII.png"/>
          <p:cNvPicPr>
            <a:picLocks noChangeAspect="1"/>
          </p:cNvPicPr>
          <p:nvPr/>
        </p:nvPicPr>
        <p:blipFill>
          <a:blip r:embed="rId2"/>
          <a:stretch>
            <a:fillRect/>
          </a:stretch>
        </p:blipFill>
        <p:spPr>
          <a:xfrm>
            <a:off x="5334000" y="1918137"/>
            <a:ext cx="3200000" cy="3492063"/>
          </a:xfrm>
          <a:prstGeom prst="rect">
            <a:avLst/>
          </a:prstGeom>
        </p:spPr>
      </p:pic>
    </p:spTree>
  </p:cSld>
  <p:clrMapOvr>
    <a:masterClrMapping/>
  </p:clrMapOvr>
  <p:transition xmlns:p14="http://schemas.microsoft.com/office/powerpoint/2010/mai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In 1529 Henry decided it was time to control the spread of ideas.</a:t>
            </a:r>
          </a:p>
          <a:p>
            <a:r>
              <a:rPr lang="en-US" dirty="0" smtClean="0"/>
              <a:t>He distributed a list of prohibited books.</a:t>
            </a:r>
          </a:p>
          <a:p>
            <a:r>
              <a:rPr lang="en-US" dirty="0" smtClean="0"/>
              <a:t>A few years later he required printers to get royal permission before setting up a shop.</a:t>
            </a:r>
            <a:endParaRPr lang="en-US" dirty="0"/>
          </a:p>
        </p:txBody>
      </p:sp>
    </p:spTree>
  </p:cSld>
  <p:clrMapOvr>
    <a:masterClrMapping/>
  </p:clrMapOvr>
  <p:transition xmlns:p14="http://schemas.microsoft.com/office/powerpoint/2010/mai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This established the concept of “prior restraint”; that is, control of material before publication, as opposed to punishment for material already printed.</a:t>
            </a:r>
            <a:endParaRPr lang="en-US" dirty="0"/>
          </a:p>
        </p:txBody>
      </p:sp>
    </p:spTree>
  </p:cSld>
  <p:clrMapOvr>
    <a:masterClrMapping/>
  </p:clrMapOvr>
  <p:transition xmlns:p14="http://schemas.microsoft.com/office/powerpoint/2010/mai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Early arrests were made for material covering political matters, of course, but also for street ballads.</a:t>
            </a:r>
          </a:p>
          <a:p>
            <a:r>
              <a:rPr lang="en-US" dirty="0" smtClean="0"/>
              <a:t>Songs could be satirical and politically related.</a:t>
            </a:r>
            <a:endParaRPr lang="en-US" dirty="0"/>
          </a:p>
        </p:txBody>
      </p:sp>
    </p:spTree>
  </p:cSld>
  <p:clrMapOvr>
    <a:masterClrMapping/>
  </p:clrMapOvr>
  <p:transition xmlns:p14="http://schemas.microsoft.com/office/powerpoint/2010/mai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Early attempts to control the press were met with early attempts to circumvent that control.</a:t>
            </a:r>
          </a:p>
          <a:p>
            <a:r>
              <a:rPr lang="en-US" dirty="0" smtClean="0"/>
              <a:t>After Henry’s war with Scotland, vendors sneaked out broadsheets telling the news.</a:t>
            </a:r>
          </a:p>
          <a:p>
            <a:r>
              <a:rPr lang="en-US" dirty="0" smtClean="0"/>
              <a:t>Broadsheets are large flyers, or small posters.</a:t>
            </a:r>
            <a:endParaRPr lang="en-US" dirty="0"/>
          </a:p>
        </p:txBody>
      </p:sp>
    </p:spTree>
  </p:cSld>
  <p:clrMapOvr>
    <a:masterClrMapping/>
  </p:clrMapOvr>
  <p:transition xmlns:p14="http://schemas.microsoft.com/office/powerpoint/2010/mai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Henry was angry that the war news was published.</a:t>
            </a:r>
          </a:p>
          <a:p>
            <a:r>
              <a:rPr lang="en-US" dirty="0" smtClean="0"/>
              <a:t>Not that the broadsheets lied. They did not, but “truth” was not a defense against publishing without crown permission.</a:t>
            </a:r>
            <a:endParaRPr lang="en-US" dirty="0"/>
          </a:p>
        </p:txBody>
      </p:sp>
    </p:spTree>
  </p:cSld>
  <p:clrMapOvr>
    <a:masterClrMapping/>
  </p:clrMapOvr>
  <p:transition xmlns:p14="http://schemas.microsoft.com/office/powerpoint/2010/mai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457200" y="1646237"/>
            <a:ext cx="5441132" cy="4526280"/>
          </a:xfrm>
        </p:spPr>
        <p:txBody>
          <a:bodyPr/>
          <a:lstStyle/>
          <a:p>
            <a:r>
              <a:rPr lang="en-US" dirty="0" smtClean="0"/>
              <a:t>Queen Mary, Henry </a:t>
            </a:r>
            <a:r>
              <a:rPr lang="en-US" dirty="0" err="1" smtClean="0"/>
              <a:t>VIII’s</a:t>
            </a:r>
            <a:r>
              <a:rPr lang="en-US" dirty="0" smtClean="0"/>
              <a:t> successor, made a new attempt to control printers.</a:t>
            </a:r>
          </a:p>
          <a:p>
            <a:r>
              <a:rPr lang="en-US" dirty="0" smtClean="0"/>
              <a:t>She established a printing monopoly run by the government.</a:t>
            </a:r>
          </a:p>
          <a:p>
            <a:r>
              <a:rPr lang="en-US" dirty="0" smtClean="0"/>
              <a:t>If a printer were not a member, the press would be operating illegally.</a:t>
            </a:r>
          </a:p>
        </p:txBody>
      </p:sp>
      <p:pic>
        <p:nvPicPr>
          <p:cNvPr id="4" name="Picture 3" descr="queenmary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332" y="1646237"/>
            <a:ext cx="2757721" cy="4152900"/>
          </a:xfrm>
          <a:prstGeom prst="rect">
            <a:avLst/>
          </a:prstGeom>
        </p:spPr>
      </p:pic>
    </p:spTree>
  </p:cSld>
  <p:clrMapOvr>
    <a:masterClrMapping/>
  </p:clrMapOvr>
  <p:transition xmlns:p14="http://schemas.microsoft.com/office/powerpoint/2010/mai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This made it easier to control printers.</a:t>
            </a:r>
          </a:p>
          <a:p>
            <a:r>
              <a:rPr lang="en-US" dirty="0" smtClean="0"/>
              <a:t>It was easier to control what was published, and easier to identify rogue printers.</a:t>
            </a:r>
            <a:endParaRPr lang="en-US" dirty="0"/>
          </a:p>
        </p:txBody>
      </p:sp>
    </p:spTree>
  </p:cSld>
  <p:clrMapOvr>
    <a:masterClrMapping/>
  </p:clrMapOvr>
  <p:transition xmlns:p14="http://schemas.microsoft.com/office/powerpoint/2010/mai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We now reach back to a time when America had no press, no printers, and no journalism:</a:t>
            </a:r>
          </a:p>
          <a:p>
            <a:pPr>
              <a:buNone/>
            </a:pPr>
            <a:r>
              <a:rPr lang="en-US" dirty="0" smtClean="0"/>
              <a:t>The dawn of the press in the Old World.</a:t>
            </a:r>
          </a:p>
        </p:txBody>
      </p:sp>
    </p:spTree>
  </p:cSld>
  <p:clrMapOvr>
    <a:masterClrMapping/>
  </p:clrMapOvr>
  <p:transition xmlns:p14="http://schemas.microsoft.com/office/powerpoint/2010/mai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3429000" y="1646237"/>
            <a:ext cx="5257800" cy="4526280"/>
          </a:xfrm>
        </p:spPr>
        <p:txBody>
          <a:bodyPr/>
          <a:lstStyle/>
          <a:p>
            <a:r>
              <a:rPr lang="en-US" dirty="0" smtClean="0"/>
              <a:t>To further control the press, the crown used a special court: the Star Chamber.</a:t>
            </a:r>
          </a:p>
          <a:p>
            <a:r>
              <a:rPr lang="en-US" dirty="0" smtClean="0"/>
              <a:t>The court’s control over printing, set up in the 1560s, operated for nearly a century.</a:t>
            </a:r>
            <a:endParaRPr lang="en-US" dirty="0"/>
          </a:p>
        </p:txBody>
      </p:sp>
      <p:pic>
        <p:nvPicPr>
          <p:cNvPr id="4" name="Picture 3" descr="starchamber.png"/>
          <p:cNvPicPr>
            <a:picLocks noChangeAspect="1"/>
          </p:cNvPicPr>
          <p:nvPr/>
        </p:nvPicPr>
        <p:blipFill>
          <a:blip r:embed="rId2"/>
          <a:stretch>
            <a:fillRect/>
          </a:stretch>
        </p:blipFill>
        <p:spPr>
          <a:xfrm>
            <a:off x="602122" y="1646237"/>
            <a:ext cx="2826878" cy="3886200"/>
          </a:xfrm>
          <a:prstGeom prst="rect">
            <a:avLst/>
          </a:prstGeom>
        </p:spPr>
      </p:pic>
    </p:spTree>
  </p:cSld>
  <p:clrMapOvr>
    <a:masterClrMapping/>
  </p:clrMapOvr>
  <p:transition xmlns:p14="http://schemas.microsoft.com/office/powerpoint/2010/mai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The best description of the Star Chamber as it related to printers: an inquisition.</a:t>
            </a:r>
          </a:p>
          <a:p>
            <a:r>
              <a:rPr lang="en-US" dirty="0" smtClean="0"/>
              <a:t>The punishment for offending the Star Chamber was more than a fine: a printer could be tortured an executed. In fact, many were.</a:t>
            </a:r>
            <a:endParaRPr lang="en-US" dirty="0"/>
          </a:p>
        </p:txBody>
      </p:sp>
    </p:spTree>
  </p:cSld>
  <p:clrMapOvr>
    <a:masterClrMapping/>
  </p:clrMapOvr>
  <p:transition xmlns:p14="http://schemas.microsoft.com/office/powerpoint/2010/mai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Clearly the Star Chamber used its power to punish political enemies.</a:t>
            </a:r>
          </a:p>
          <a:p>
            <a:r>
              <a:rPr lang="en-US" dirty="0" smtClean="0"/>
              <a:t>But for printers, it also used the argument of public safety. </a:t>
            </a:r>
          </a:p>
          <a:p>
            <a:r>
              <a:rPr lang="en-US" dirty="0" smtClean="0"/>
              <a:t>Peace demanded the suppression of dissent.</a:t>
            </a:r>
          </a:p>
          <a:p>
            <a:r>
              <a:rPr lang="en-US" dirty="0" smtClean="0"/>
              <a:t>Still, no real newspaper existed. But news was becoming more important. </a:t>
            </a:r>
            <a:endParaRPr lang="en-US" dirty="0"/>
          </a:p>
        </p:txBody>
      </p:sp>
    </p:spTree>
  </p:cSld>
  <p:clrMapOvr>
    <a:masterClrMapping/>
  </p:clrMapOvr>
  <p:transition xmlns:p14="http://schemas.microsoft.com/office/powerpoint/2010/mai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2959100" y="1646237"/>
            <a:ext cx="5727700" cy="4526280"/>
          </a:xfrm>
        </p:spPr>
        <p:txBody>
          <a:bodyPr/>
          <a:lstStyle/>
          <a:p>
            <a:r>
              <a:rPr lang="en-US" dirty="0" smtClean="0"/>
              <a:t>The first real  newspapers arrived in England nearly a century and a half after the printing press.</a:t>
            </a:r>
          </a:p>
          <a:p>
            <a:r>
              <a:rPr lang="en-US" dirty="0" smtClean="0"/>
              <a:t>They were called </a:t>
            </a:r>
            <a:r>
              <a:rPr lang="en-US" dirty="0" err="1" smtClean="0"/>
              <a:t>corantos</a:t>
            </a:r>
            <a:r>
              <a:rPr lang="en-US" dirty="0" smtClean="0"/>
              <a:t>, and more like flyers than newspapers.</a:t>
            </a:r>
          </a:p>
          <a:p>
            <a:r>
              <a:rPr lang="en-US" dirty="0" smtClean="0"/>
              <a:t>They appeared irregularly.</a:t>
            </a:r>
          </a:p>
        </p:txBody>
      </p:sp>
      <p:pic>
        <p:nvPicPr>
          <p:cNvPr id="4" name="Picture 3" descr="corant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77" y="1828800"/>
            <a:ext cx="2391523" cy="3733800"/>
          </a:xfrm>
          <a:prstGeom prst="rect">
            <a:avLst/>
          </a:prstGeom>
        </p:spPr>
      </p:pic>
    </p:spTree>
  </p:cSld>
  <p:clrMapOvr>
    <a:masterClrMapping/>
  </p:clrMapOvr>
  <p:transition xmlns:p14="http://schemas.microsoft.com/office/powerpoint/2010/mai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457200" y="1646237"/>
            <a:ext cx="5029200" cy="4526280"/>
          </a:xfrm>
        </p:spPr>
        <p:txBody>
          <a:bodyPr/>
          <a:lstStyle/>
          <a:p>
            <a:r>
              <a:rPr lang="en-US" dirty="0" err="1" smtClean="0"/>
              <a:t>Corantos</a:t>
            </a:r>
            <a:r>
              <a:rPr lang="en-US" dirty="0" smtClean="0"/>
              <a:t> had appeared on the continent far earlier than in Britain. The idea of a “newspaper” did not appear before the later 1600s.</a:t>
            </a:r>
            <a:endParaRPr lang="en-US" dirty="0"/>
          </a:p>
        </p:txBody>
      </p:sp>
      <p:pic>
        <p:nvPicPr>
          <p:cNvPr id="4" name="Picture 3" descr="coranto.png"/>
          <p:cNvPicPr>
            <a:picLocks noChangeAspect="1"/>
          </p:cNvPicPr>
          <p:nvPr/>
        </p:nvPicPr>
        <p:blipFill>
          <a:blip r:embed="rId2"/>
          <a:stretch>
            <a:fillRect/>
          </a:stretch>
        </p:blipFill>
        <p:spPr>
          <a:xfrm>
            <a:off x="5486400" y="1646237"/>
            <a:ext cx="3059046" cy="4775981"/>
          </a:xfrm>
          <a:prstGeom prst="rect">
            <a:avLst/>
          </a:prstGeom>
        </p:spPr>
      </p:pic>
    </p:spTree>
  </p:cSld>
  <p:clrMapOvr>
    <a:masterClrMapping/>
  </p:clrMapOvr>
  <p:transition xmlns:p14="http://schemas.microsoft.com/office/powerpoint/2010/mai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The Thirty Years’ War (1618-1648) encouraged greater interest in news—in fact, war has been a great generator of demand for news from the earliest days of journalism. As it continues to be today.</a:t>
            </a:r>
            <a:endParaRPr lang="en-US" dirty="0"/>
          </a:p>
        </p:txBody>
      </p:sp>
      <p:pic>
        <p:nvPicPr>
          <p:cNvPr id="4" name="Picture 3" descr="Callot's30yearswar.png"/>
          <p:cNvPicPr>
            <a:picLocks noChangeAspect="1"/>
          </p:cNvPicPr>
          <p:nvPr/>
        </p:nvPicPr>
        <p:blipFill>
          <a:blip r:embed="rId2"/>
          <a:stretch>
            <a:fillRect/>
          </a:stretch>
        </p:blipFill>
        <p:spPr>
          <a:xfrm>
            <a:off x="1752600" y="4191000"/>
            <a:ext cx="5371428" cy="2361905"/>
          </a:xfrm>
          <a:prstGeom prst="rect">
            <a:avLst/>
          </a:prstGeom>
        </p:spPr>
      </p:pic>
    </p:spTree>
  </p:cSld>
  <p:clrMapOvr>
    <a:masterClrMapping/>
  </p:clrMapOvr>
  <p:transition xmlns:p14="http://schemas.microsoft.com/office/powerpoint/2010/mai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By the 1640s, parliamentary news became popular.</a:t>
            </a:r>
          </a:p>
          <a:p>
            <a:r>
              <a:rPr lang="en-US" dirty="0" smtClean="0"/>
              <a:t>The supremacy of the crown was more in question.</a:t>
            </a:r>
          </a:p>
          <a:p>
            <a:r>
              <a:rPr lang="en-US" dirty="0" smtClean="0"/>
              <a:t>The English civil war printed Puritans against the crown.</a:t>
            </a:r>
            <a:endParaRPr lang="en-US" dirty="0"/>
          </a:p>
        </p:txBody>
      </p:sp>
    </p:spTree>
  </p:cSld>
  <p:clrMapOvr>
    <a:masterClrMapping/>
  </p:clrMapOvr>
  <p:transition xmlns:p14="http://schemas.microsoft.com/office/powerpoint/2010/mai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During civil strife, no one can keep absolute power.</a:t>
            </a:r>
          </a:p>
          <a:p>
            <a:r>
              <a:rPr lang="en-US" dirty="0" smtClean="0"/>
              <a:t>In a power vacuum, the press is more free.</a:t>
            </a:r>
          </a:p>
          <a:p>
            <a:r>
              <a:rPr lang="en-US" dirty="0" smtClean="0"/>
              <a:t>The Star Chamber was abolished in 1641.</a:t>
            </a:r>
            <a:endParaRPr lang="en-US" dirty="0"/>
          </a:p>
        </p:txBody>
      </p:sp>
    </p:spTree>
  </p:cSld>
  <p:clrMapOvr>
    <a:masterClrMapping/>
  </p:clrMapOvr>
  <p:transition xmlns:p14="http://schemas.microsoft.com/office/powerpoint/2010/mai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2844500" y="1646237"/>
            <a:ext cx="5842299" cy="4526280"/>
          </a:xfrm>
        </p:spPr>
        <p:txBody>
          <a:bodyPr/>
          <a:lstStyle/>
          <a:p>
            <a:r>
              <a:rPr lang="en-US" dirty="0" smtClean="0"/>
              <a:t>In 1644 the famous poet John Milton wrote his ode to a free press: </a:t>
            </a:r>
            <a:r>
              <a:rPr lang="en-US" i="1" dirty="0" err="1" smtClean="0"/>
              <a:t>Areopagitica</a:t>
            </a:r>
            <a:r>
              <a:rPr lang="en-US" dirty="0" smtClean="0"/>
              <a:t>.</a:t>
            </a:r>
            <a:endParaRPr lang="en-US" dirty="0"/>
          </a:p>
        </p:txBody>
      </p:sp>
      <p:pic>
        <p:nvPicPr>
          <p:cNvPr id="4" name="Picture 3" descr="milton.png"/>
          <p:cNvPicPr>
            <a:picLocks noChangeAspect="1"/>
          </p:cNvPicPr>
          <p:nvPr/>
        </p:nvPicPr>
        <p:blipFill>
          <a:blip r:embed="rId2"/>
          <a:stretch>
            <a:fillRect/>
          </a:stretch>
        </p:blipFill>
        <p:spPr>
          <a:xfrm>
            <a:off x="457200" y="1841918"/>
            <a:ext cx="2387301" cy="3339682"/>
          </a:xfrm>
          <a:prstGeom prst="rect">
            <a:avLst/>
          </a:prstGeom>
        </p:spPr>
      </p:pic>
    </p:spTree>
  </p:cSld>
  <p:clrMapOvr>
    <a:masterClrMapping/>
  </p:clrMapOvr>
  <p:transition xmlns:p14="http://schemas.microsoft.com/office/powerpoint/2010/mai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Milton argued people had the right to discuss things.</a:t>
            </a:r>
          </a:p>
          <a:p>
            <a:r>
              <a:rPr lang="en-US" sz="2800" dirty="0" smtClean="0"/>
              <a:t>“Though all the winds of doctrine were let loose to pay upon the earth, so truth be in the field, we do injuriously by licensing and prohibiting to misdoubt her strength. Let [truth] and falsehood grapple; who ever knew truth put to the worse, in a free and open encounter?”</a:t>
            </a:r>
            <a:endParaRPr lang="en-US" sz="2800" dirty="0"/>
          </a:p>
        </p:txBody>
      </p:sp>
    </p:spTree>
  </p:cSld>
  <p:clrMapOvr>
    <a:masterClrMapping/>
  </p:clrMapOvr>
  <p:transition xmlns:p14="http://schemas.microsoft.com/office/powerpoint/2010/mai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3009580" y="1646237"/>
            <a:ext cx="5524819" cy="4526280"/>
          </a:xfrm>
        </p:spPr>
        <p:txBody>
          <a:bodyPr>
            <a:normAutofit/>
          </a:bodyPr>
          <a:lstStyle/>
          <a:p>
            <a:r>
              <a:rPr lang="en-US" sz="2800" dirty="0" smtClean="0"/>
              <a:t>The ancient Romans might be credited with the original idea of collecting and distributing news.</a:t>
            </a:r>
          </a:p>
          <a:p>
            <a:r>
              <a:rPr lang="en-US" sz="2800" dirty="0" smtClean="0"/>
              <a:t>The hand-lettered </a:t>
            </a:r>
            <a:r>
              <a:rPr lang="en-US" sz="2800" i="1" dirty="0" err="1" smtClean="0"/>
              <a:t>Acta</a:t>
            </a:r>
            <a:r>
              <a:rPr lang="en-US" sz="2800" i="1" dirty="0" smtClean="0"/>
              <a:t> </a:t>
            </a:r>
            <a:r>
              <a:rPr lang="en-US" sz="2800" i="1" dirty="0" err="1" smtClean="0"/>
              <a:t>Diarna</a:t>
            </a:r>
            <a:r>
              <a:rPr lang="en-US" sz="2800" dirty="0" smtClean="0"/>
              <a:t>, or </a:t>
            </a:r>
            <a:r>
              <a:rPr lang="en-US" sz="2800" i="1" dirty="0" smtClean="0"/>
              <a:t>Daily Gazette</a:t>
            </a:r>
            <a:r>
              <a:rPr lang="en-US" sz="2800" dirty="0" smtClean="0"/>
              <a:t>, circulated throughout the empire.</a:t>
            </a:r>
          </a:p>
          <a:p>
            <a:r>
              <a:rPr lang="en-US" sz="2800" dirty="0" smtClean="0"/>
              <a:t>It didn’t really resemble a newspaper as we know it today, however. </a:t>
            </a:r>
            <a:endParaRPr lang="en-US" sz="2800" dirty="0"/>
          </a:p>
        </p:txBody>
      </p:sp>
      <p:pic>
        <p:nvPicPr>
          <p:cNvPr id="4" name="Picture 3" descr="actadiur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46237"/>
            <a:ext cx="2552381" cy="2514286"/>
          </a:xfrm>
          <a:prstGeom prst="rect">
            <a:avLst/>
          </a:prstGeom>
        </p:spPr>
      </p:pic>
    </p:spTree>
  </p:cSld>
  <p:clrMapOvr>
    <a:masterClrMapping/>
  </p:clrMapOvr>
  <p:transition xmlns:p14="http://schemas.microsoft.com/office/powerpoint/2010/mai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Milton’s words were pretty much ignored at the time.</a:t>
            </a:r>
            <a:endParaRPr lang="en-US" dirty="0"/>
          </a:p>
        </p:txBody>
      </p:sp>
      <p:pic>
        <p:nvPicPr>
          <p:cNvPr id="4" name="Picture 3" descr="aeropagitica.png"/>
          <p:cNvPicPr>
            <a:picLocks noChangeAspect="1"/>
          </p:cNvPicPr>
          <p:nvPr/>
        </p:nvPicPr>
        <p:blipFill>
          <a:blip r:embed="rId2"/>
          <a:stretch>
            <a:fillRect/>
          </a:stretch>
        </p:blipFill>
        <p:spPr>
          <a:xfrm>
            <a:off x="3124200" y="2362200"/>
            <a:ext cx="3198395" cy="4191000"/>
          </a:xfrm>
          <a:prstGeom prst="rect">
            <a:avLst/>
          </a:prstGeom>
        </p:spPr>
      </p:pic>
    </p:spTree>
  </p:cSld>
  <p:clrMapOvr>
    <a:masterClrMapping/>
  </p:clrMapOvr>
  <p:transition xmlns:p14="http://schemas.microsoft.com/office/powerpoint/2010/mai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But a century later, the American colonies picked up Milton’s words.</a:t>
            </a:r>
          </a:p>
          <a:p>
            <a:r>
              <a:rPr lang="en-US" dirty="0" smtClean="0"/>
              <a:t>Milton became part of the intellectual heritage that drove the free press revolution in the colonies.</a:t>
            </a:r>
          </a:p>
          <a:p>
            <a:r>
              <a:rPr lang="en-US" sz="1800" dirty="0" smtClean="0"/>
              <a:t>When you write something you never know how your words will be used—even long after you are gone.</a:t>
            </a:r>
            <a:endParaRPr lang="en-US" sz="1800" dirty="0"/>
          </a:p>
        </p:txBody>
      </p:sp>
    </p:spTree>
  </p:cSld>
  <p:clrMapOvr>
    <a:masterClrMapping/>
  </p:clrMapOvr>
  <p:transition xmlns:p14="http://schemas.microsoft.com/office/powerpoint/2010/mai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But British authorities continued to control the press throughout the 1600s, in Britain as well as in the colonies.</a:t>
            </a:r>
          </a:p>
          <a:p>
            <a:r>
              <a:rPr lang="en-US" dirty="0" smtClean="0"/>
              <a:t>But by 1700, the idea of prior restraint had died out in Britain.</a:t>
            </a:r>
          </a:p>
          <a:p>
            <a:r>
              <a:rPr lang="en-US" dirty="0" smtClean="0"/>
              <a:t>It did not die out elsewhere. It remained in France until 1870s. It still remains in many countries today.</a:t>
            </a:r>
            <a:endParaRPr lang="en-US" dirty="0"/>
          </a:p>
        </p:txBody>
      </p:sp>
    </p:spTree>
  </p:cSld>
  <p:clrMapOvr>
    <a:masterClrMapping/>
  </p:clrMapOvr>
  <p:transition xmlns:p14="http://schemas.microsoft.com/office/powerpoint/2010/mai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Control clearly hampers the quality and liveliness of the press.</a:t>
            </a:r>
          </a:p>
          <a:p>
            <a:r>
              <a:rPr lang="en-US" dirty="0" smtClean="0"/>
              <a:t>Britain and the United States were actually every early in allowing a free press. This may be why the Anglo-Saxon press has become a world standard.</a:t>
            </a:r>
            <a:endParaRPr lang="en-US" dirty="0"/>
          </a:p>
        </p:txBody>
      </p:sp>
    </p:spTree>
  </p:cSld>
  <p:clrMapOvr>
    <a:masterClrMapping/>
  </p:clrMapOvr>
  <p:transition xmlns:p14="http://schemas.microsoft.com/office/powerpoint/2010/mai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We’ve now gone on our archeological dig from 2000 to 1400. The farther we go back, the more difficult to find links to today.</a:t>
            </a:r>
          </a:p>
          <a:p>
            <a:r>
              <a:rPr lang="en-US" dirty="0" smtClean="0"/>
              <a:t>Perhaps a link we can trace is the many attempts over centuries to limit rights to free expression.</a:t>
            </a:r>
            <a:endParaRPr lang="en-US" dirty="0"/>
          </a:p>
        </p:txBody>
      </p:sp>
    </p:spTree>
  </p:cSld>
  <p:clrMapOvr>
    <a:masterClrMapping/>
  </p:clrMapOvr>
  <p:transition xmlns:p14="http://schemas.microsoft.com/office/powerpoint/2010/mai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pPr>
              <a:buNone/>
            </a:pPr>
            <a:r>
              <a:rPr lang="en-US" dirty="0" smtClean="0"/>
              <a:t>Polls have shown many Americans do support limits to free expression:</a:t>
            </a:r>
          </a:p>
          <a:p>
            <a:r>
              <a:rPr lang="en-US" dirty="0" smtClean="0"/>
              <a:t>Flag-burning amendment.</a:t>
            </a:r>
          </a:p>
          <a:p>
            <a:r>
              <a:rPr lang="en-US" dirty="0" smtClean="0"/>
              <a:t>Secrecy in war.</a:t>
            </a:r>
          </a:p>
          <a:p>
            <a:r>
              <a:rPr lang="en-US" dirty="0"/>
              <a:t>Satirical or abusive </a:t>
            </a:r>
            <a:r>
              <a:rPr lang="en-US" dirty="0" smtClean="0"/>
              <a:t>attacks.</a:t>
            </a:r>
          </a:p>
          <a:p>
            <a:r>
              <a:rPr lang="en-US" dirty="0"/>
              <a:t>Sexually explicit material.</a:t>
            </a:r>
          </a:p>
          <a:p>
            <a:r>
              <a:rPr lang="en-US" dirty="0"/>
              <a:t>Racist epithets.</a:t>
            </a:r>
          </a:p>
          <a:p>
            <a:endParaRPr lang="en-US" dirty="0"/>
          </a:p>
        </p:txBody>
      </p:sp>
    </p:spTree>
  </p:cSld>
  <p:clrMapOvr>
    <a:masterClrMapping/>
  </p:clrMapOvr>
  <p:transition xmlns:p14="http://schemas.microsoft.com/office/powerpoint/2010/mai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Some Americans would like to see more control of advertising, obscenity, neo-Nazi broadcasts, etc.</a:t>
            </a:r>
          </a:p>
          <a:p>
            <a:r>
              <a:rPr lang="en-US" dirty="0" smtClean="0"/>
              <a:t>We tend to think what shocks us today is more significant than what shocked colonial Americans.</a:t>
            </a:r>
          </a:p>
        </p:txBody>
      </p:sp>
    </p:spTree>
  </p:cSld>
  <p:clrMapOvr>
    <a:masterClrMapping/>
  </p:clrMapOvr>
  <p:transition xmlns:p14="http://schemas.microsoft.com/office/powerpoint/2010/mai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457200" y="1646237"/>
            <a:ext cx="5410200" cy="4526280"/>
          </a:xfrm>
        </p:spPr>
        <p:txBody>
          <a:bodyPr/>
          <a:lstStyle/>
          <a:p>
            <a:r>
              <a:rPr lang="en-US" dirty="0" smtClean="0"/>
              <a:t>But is today’s “indecency on TV,” such as the Janet Jackson “wardrobe malfunction” more shocking than calling the king a buffoon in 1750 England?</a:t>
            </a:r>
          </a:p>
          <a:p>
            <a:r>
              <a:rPr lang="en-US" sz="1800" dirty="0"/>
              <a:t>I was in France at the time. French newspapers thought the prudery was ridiculous and showed the real photo, not this cover-up.</a:t>
            </a:r>
            <a:endParaRPr lang="en-US" sz="1800" dirty="0"/>
          </a:p>
        </p:txBody>
      </p:sp>
      <p:pic>
        <p:nvPicPr>
          <p:cNvPr id="4" name="Picture 3" descr="janetjack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737" y="1828800"/>
            <a:ext cx="2819400" cy="2451652"/>
          </a:xfrm>
          <a:prstGeom prst="rect">
            <a:avLst/>
          </a:prstGeom>
        </p:spPr>
      </p:pic>
    </p:spTree>
  </p:cSld>
  <p:clrMapOvr>
    <a:masterClrMapping/>
  </p:clrMapOvr>
  <p:transition xmlns:p14="http://schemas.microsoft.com/office/powerpoint/2010/mai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Dawn of the press</a:t>
            </a:r>
          </a:p>
        </p:txBody>
      </p:sp>
      <p:sp>
        <p:nvSpPr>
          <p:cNvPr id="3" name="Content Placeholder 2"/>
          <p:cNvSpPr>
            <a:spLocks noGrp="1"/>
          </p:cNvSpPr>
          <p:nvPr>
            <p:ph idx="1"/>
          </p:nvPr>
        </p:nvSpPr>
        <p:spPr/>
        <p:txBody>
          <a:bodyPr/>
          <a:lstStyle/>
          <a:p>
            <a:r>
              <a:rPr lang="en-US" dirty="0"/>
              <a:t>In fact, it might be argued that the last one is more significant—it could destabilize society and lead to war.</a:t>
            </a:r>
          </a:p>
          <a:p>
            <a:r>
              <a:rPr lang="en-US" dirty="0"/>
              <a:t>In fact, it did.</a:t>
            </a:r>
            <a:endParaRPr lang="en-US"/>
          </a:p>
        </p:txBody>
      </p:sp>
    </p:spTree>
    <p:extLst>
      <p:ext uri="{BB962C8B-B14F-4D97-AF65-F5344CB8AC3E}">
        <p14:creationId xmlns:p14="http://schemas.microsoft.com/office/powerpoint/2010/main" val="114572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Such criticism of political matters also contributed to the War of 1812, U.S. Civil War, Spanish-American War, World War I, etc.</a:t>
            </a:r>
          </a:p>
          <a:p>
            <a:r>
              <a:rPr lang="en-US" dirty="0" smtClean="0"/>
              <a:t>That’s a lot more significant consequences than nude people on television, which outrages so many today.</a:t>
            </a:r>
            <a:endParaRPr lang="en-US" dirty="0"/>
          </a:p>
        </p:txBody>
      </p:sp>
    </p:spTree>
  </p:cSld>
  <p:clrMapOvr>
    <a:masterClrMapping/>
  </p:clrMapOvr>
  <p:transition xmlns:p14="http://schemas.microsoft.com/office/powerpoint/2010/mai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3720692" y="1646237"/>
            <a:ext cx="4966108" cy="4526280"/>
          </a:xfrm>
        </p:spPr>
        <p:txBody>
          <a:bodyPr>
            <a:normAutofit lnSpcReduction="10000"/>
          </a:bodyPr>
          <a:lstStyle/>
          <a:p>
            <a:r>
              <a:rPr lang="en-US" dirty="0" smtClean="0"/>
              <a:t>The newspaper had to wait for the invention of printing.</a:t>
            </a:r>
          </a:p>
          <a:p>
            <a:r>
              <a:rPr lang="en-US" dirty="0" smtClean="0"/>
              <a:t>In 1455, Johann Gutenberg was </a:t>
            </a:r>
            <a:r>
              <a:rPr lang="en-US" dirty="0" smtClean="0">
                <a:hlinkClick r:id="rId2"/>
              </a:rPr>
              <a:t>credited with inventing movable type.</a:t>
            </a:r>
            <a:r>
              <a:rPr lang="en-US" dirty="0" smtClean="0"/>
              <a:t> </a:t>
            </a:r>
            <a:r>
              <a:rPr lang="en-US" sz="1297" dirty="0" smtClean="0"/>
              <a:t>http://</a:t>
            </a:r>
            <a:r>
              <a:rPr lang="en-US" sz="1297" dirty="0" err="1" smtClean="0"/>
              <a:t>www.youtube.com/watch?v</a:t>
            </a:r>
            <a:r>
              <a:rPr lang="en-US" sz="1297" dirty="0" smtClean="0"/>
              <a:t>=S-BEI_4D7tQ</a:t>
            </a:r>
          </a:p>
          <a:p>
            <a:endParaRPr lang="en-US" dirty="0" smtClean="0"/>
          </a:p>
          <a:p>
            <a:pPr>
              <a:buNone/>
            </a:pPr>
            <a:r>
              <a:rPr lang="en-US" sz="1600" dirty="0" smtClean="0"/>
              <a:t>If we can believe the picture, the poor man must have had terrible arthritis in his hands.</a:t>
            </a:r>
            <a:endParaRPr lang="en-US" sz="1600" dirty="0"/>
          </a:p>
        </p:txBody>
      </p:sp>
      <p:pic>
        <p:nvPicPr>
          <p:cNvPr id="4" name="Picture 3" descr="gutenberg.png"/>
          <p:cNvPicPr>
            <a:picLocks noChangeAspect="1"/>
          </p:cNvPicPr>
          <p:nvPr/>
        </p:nvPicPr>
        <p:blipFill>
          <a:blip r:embed="rId3"/>
          <a:stretch>
            <a:fillRect/>
          </a:stretch>
        </p:blipFill>
        <p:spPr>
          <a:xfrm>
            <a:off x="457200" y="1828800"/>
            <a:ext cx="3263492" cy="3568254"/>
          </a:xfrm>
          <a:prstGeom prst="rect">
            <a:avLst/>
          </a:prstGeom>
        </p:spPr>
      </p:pic>
    </p:spTree>
  </p:cSld>
  <p:clrMapOvr>
    <a:masterClrMapping/>
  </p:clrMapOvr>
  <p:transition xmlns:p14="http://schemas.microsoft.com/office/powerpoint/2010/mai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So a thread through media history seems to be this country’s struggle with the First Amendment.</a:t>
            </a:r>
          </a:p>
          <a:p>
            <a:r>
              <a:rPr lang="en-US" dirty="0" smtClean="0"/>
              <a:t>Does “Congress shall make no law…” really mean </a:t>
            </a:r>
            <a:r>
              <a:rPr lang="en-US" i="1" dirty="0" smtClean="0"/>
              <a:t>no </a:t>
            </a:r>
            <a:r>
              <a:rPr lang="en-US" dirty="0" smtClean="0"/>
              <a:t>law?</a:t>
            </a:r>
            <a:endParaRPr lang="en-US" dirty="0"/>
          </a:p>
        </p:txBody>
      </p:sp>
    </p:spTree>
  </p:cSld>
  <p:clrMapOvr>
    <a:masterClrMapping/>
  </p:clrMapOvr>
  <p:transition xmlns:p14="http://schemas.microsoft.com/office/powerpoint/2010/mai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Democracy is an experiment, and the press is an integral part of it.</a:t>
            </a:r>
          </a:p>
          <a:p>
            <a:r>
              <a:rPr lang="en-US" dirty="0" smtClean="0"/>
              <a:t>The Sumerians lasted a thousand years.</a:t>
            </a:r>
          </a:p>
          <a:p>
            <a:r>
              <a:rPr lang="en-US" dirty="0" smtClean="0"/>
              <a:t>The Romans lasted another thousand.</a:t>
            </a:r>
          </a:p>
          <a:p>
            <a:r>
              <a:rPr lang="en-US" dirty="0" smtClean="0"/>
              <a:t>The </a:t>
            </a:r>
            <a:r>
              <a:rPr lang="en-US" dirty="0" err="1" smtClean="0"/>
              <a:t>Venicians</a:t>
            </a:r>
            <a:r>
              <a:rPr lang="en-US" dirty="0" smtClean="0"/>
              <a:t> lasted a thousand.</a:t>
            </a:r>
          </a:p>
          <a:p>
            <a:r>
              <a:rPr lang="en-US" dirty="0" smtClean="0"/>
              <a:t>The United States has lasted about 235 so far. </a:t>
            </a:r>
            <a:endParaRPr lang="en-US" dirty="0"/>
          </a:p>
        </p:txBody>
      </p:sp>
    </p:spTree>
  </p:cSld>
  <p:clrMapOvr>
    <a:masterClrMapping/>
  </p:clrMapOvr>
  <p:transition xmlns:p14="http://schemas.microsoft.com/office/powerpoint/2010/mai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But none has allowed the freedom expression available in the United States.</a:t>
            </a:r>
          </a:p>
          <a:p>
            <a:r>
              <a:rPr lang="en-US" dirty="0" smtClean="0"/>
              <a:t>The way some groups attack this concept makes one wonder if it will last our lifetimes.</a:t>
            </a:r>
          </a:p>
          <a:p>
            <a:r>
              <a:rPr lang="en-US" dirty="0" smtClean="0"/>
              <a:t>Democracy is fragile: it has always toppled into dictatorship or empire.</a:t>
            </a:r>
            <a:endParaRPr lang="en-US" dirty="0"/>
          </a:p>
        </p:txBody>
      </p:sp>
    </p:spTree>
  </p:cSld>
  <p:clrMapOvr>
    <a:masterClrMapping/>
  </p:clrMapOvr>
  <p:transition xmlns:p14="http://schemas.microsoft.com/office/powerpoint/2010/mai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It often begins with a fearful population.</a:t>
            </a:r>
          </a:p>
          <a:p>
            <a:r>
              <a:rPr lang="en-US" dirty="0" smtClean="0"/>
              <a:t>For example, the end of the Venice democracy began with fearful citizens giving more power to government as protection against threats.</a:t>
            </a:r>
          </a:p>
          <a:p>
            <a:r>
              <a:rPr lang="en-US" dirty="0" smtClean="0"/>
              <a:t>In today’s America, the threat seems to be terrorism. And it does seem people are all right with giving up rights to the government for protection against the threat.</a:t>
            </a:r>
            <a:endParaRPr lang="en-US" dirty="0"/>
          </a:p>
        </p:txBody>
      </p:sp>
    </p:spTree>
  </p:cSld>
  <p:clrMapOvr>
    <a:masterClrMapping/>
  </p:clrMapOvr>
  <p:transition xmlns:p14="http://schemas.microsoft.com/office/powerpoint/2010/mai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In studying press history, maybe we really are studying the central questions of the debate on what Americans think this country should be—and what it might become.</a:t>
            </a:r>
            <a:endParaRPr lang="en-US" dirty="0"/>
          </a:p>
        </p:txBody>
      </p:sp>
      <p:pic>
        <p:nvPicPr>
          <p:cNvPr id="5" name="Picture 4" descr="terrorismnewy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705" y="3962400"/>
            <a:ext cx="2855495" cy="2578470"/>
          </a:xfrm>
          <a:prstGeom prst="rect">
            <a:avLst/>
          </a:prstGeom>
        </p:spPr>
      </p:pic>
    </p:spTree>
  </p:cSld>
  <p:clrMapOvr>
    <a:masterClrMapping/>
  </p:clrMapOvr>
  <p:transition xmlns:p14="http://schemas.microsoft.com/office/powerpoint/2010/mai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Gutenberg had the idea of making type from wood, laying ink on it, pressing it to paper, and reusing it.</a:t>
            </a:r>
          </a:p>
          <a:p>
            <a:r>
              <a:rPr lang="en-US" dirty="0" smtClean="0"/>
              <a:t>Before that manuscripts were copied by hand, and illuminated—that is, pictures added.</a:t>
            </a:r>
          </a:p>
          <a:p>
            <a:r>
              <a:rPr lang="en-US" dirty="0" smtClean="0"/>
              <a:t>Most of this took place in monastery scriptoriums.</a:t>
            </a:r>
            <a:endParaRPr lang="en-US" dirty="0"/>
          </a:p>
        </p:txBody>
      </p:sp>
    </p:spTree>
  </p:cSld>
  <p:clrMapOvr>
    <a:masterClrMapping/>
  </p:clrMapOvr>
  <p:transition xmlns:p14="http://schemas.microsoft.com/office/powerpoint/2010/mai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457200" y="1646237"/>
            <a:ext cx="8229600" cy="4526280"/>
          </a:xfrm>
        </p:spPr>
        <p:txBody>
          <a:bodyPr>
            <a:normAutofit/>
          </a:bodyPr>
          <a:lstStyle/>
          <a:p>
            <a:r>
              <a:rPr lang="en-US" dirty="0" smtClean="0"/>
              <a:t>Books published during the first 50 years of moveable type, that is, before 1500, are called incunabula.</a:t>
            </a:r>
          </a:p>
          <a:p>
            <a:r>
              <a:rPr lang="en-US" sz="1800" dirty="0" smtClean="0"/>
              <a:t>This is an example of Gutenberg’s Bible.</a:t>
            </a:r>
            <a:endParaRPr lang="en-US" sz="1800" dirty="0"/>
          </a:p>
        </p:txBody>
      </p:sp>
      <p:pic>
        <p:nvPicPr>
          <p:cNvPr id="4" name="Picture 3" descr="gutenbergsbible.png"/>
          <p:cNvPicPr>
            <a:picLocks noChangeAspect="1"/>
          </p:cNvPicPr>
          <p:nvPr/>
        </p:nvPicPr>
        <p:blipFill>
          <a:blip r:embed="rId2"/>
          <a:stretch>
            <a:fillRect/>
          </a:stretch>
        </p:blipFill>
        <p:spPr>
          <a:xfrm>
            <a:off x="1981200" y="3521242"/>
            <a:ext cx="4782180" cy="3124517"/>
          </a:xfrm>
          <a:prstGeom prst="rect">
            <a:avLst/>
          </a:prstGeom>
        </p:spPr>
      </p:pic>
    </p:spTree>
  </p:cSld>
  <p:clrMapOvr>
    <a:masterClrMapping/>
  </p:clrMapOvr>
  <p:transition xmlns:p14="http://schemas.microsoft.com/office/powerpoint/2010/mai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Newspapers, or news sheets, apparently did not appear until after the incunabula period.</a:t>
            </a:r>
          </a:p>
          <a:p>
            <a:r>
              <a:rPr lang="en-US" dirty="0" smtClean="0"/>
              <a:t>The earliest found date from 1609, in Germany.</a:t>
            </a:r>
          </a:p>
          <a:p>
            <a:r>
              <a:rPr lang="en-US" dirty="0" smtClean="0"/>
              <a:t>But earliest influences on American journalism came from Britain.</a:t>
            </a:r>
            <a:endParaRPr lang="en-US" dirty="0"/>
          </a:p>
        </p:txBody>
      </p:sp>
    </p:spTree>
  </p:cSld>
  <p:clrMapOvr>
    <a:masterClrMapping/>
  </p:clrMapOvr>
  <p:transition xmlns:p14="http://schemas.microsoft.com/office/powerpoint/2010/mai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p:txBody>
          <a:bodyPr/>
          <a:lstStyle/>
          <a:p>
            <a:r>
              <a:rPr lang="en-US" dirty="0" smtClean="0"/>
              <a:t>The press came to Britain in 1476.</a:t>
            </a:r>
          </a:p>
          <a:p>
            <a:r>
              <a:rPr lang="en-US" dirty="0" smtClean="0"/>
              <a:t>William Caxton set up the first press.</a:t>
            </a:r>
            <a:endParaRPr lang="en-US" dirty="0"/>
          </a:p>
        </p:txBody>
      </p:sp>
      <p:pic>
        <p:nvPicPr>
          <p:cNvPr id="4" name="Picture 3" descr="caxton.png"/>
          <p:cNvPicPr>
            <a:picLocks noChangeAspect="1"/>
          </p:cNvPicPr>
          <p:nvPr/>
        </p:nvPicPr>
        <p:blipFill>
          <a:blip r:embed="rId2"/>
          <a:stretch>
            <a:fillRect/>
          </a:stretch>
        </p:blipFill>
        <p:spPr>
          <a:xfrm>
            <a:off x="3664063" y="3328073"/>
            <a:ext cx="1815873" cy="2844444"/>
          </a:xfrm>
          <a:prstGeom prst="rect">
            <a:avLst/>
          </a:prstGeom>
        </p:spPr>
      </p:pic>
    </p:spTree>
  </p:cSld>
  <p:clrMapOvr>
    <a:masterClrMapping/>
  </p:clrMapOvr>
  <p:transition xmlns:p14="http://schemas.microsoft.com/office/powerpoint/2010/mai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Dawn of the press</a:t>
            </a:r>
            <a:endParaRPr lang="en-US" dirty="0"/>
          </a:p>
        </p:txBody>
      </p:sp>
      <p:sp>
        <p:nvSpPr>
          <p:cNvPr id="3" name="Content Placeholder 2"/>
          <p:cNvSpPr>
            <a:spLocks noGrp="1"/>
          </p:cNvSpPr>
          <p:nvPr>
            <p:ph idx="1"/>
          </p:nvPr>
        </p:nvSpPr>
        <p:spPr>
          <a:xfrm>
            <a:off x="3796900" y="1550298"/>
            <a:ext cx="4889899" cy="4622219"/>
          </a:xfrm>
        </p:spPr>
        <p:txBody>
          <a:bodyPr/>
          <a:lstStyle/>
          <a:p>
            <a:r>
              <a:rPr lang="en-US" dirty="0" smtClean="0"/>
              <a:t>The printing press was new. Few people could read.</a:t>
            </a:r>
          </a:p>
          <a:p>
            <a:r>
              <a:rPr lang="en-US" dirty="0" smtClean="0"/>
              <a:t>But the idea of producing information for a wide audience proved to be one of society’s greatest revolutions.</a:t>
            </a:r>
          </a:p>
          <a:p>
            <a:pPr>
              <a:buNone/>
            </a:pPr>
            <a:endParaRPr lang="en-US" dirty="0"/>
          </a:p>
        </p:txBody>
      </p:sp>
      <p:pic>
        <p:nvPicPr>
          <p:cNvPr id="4" name="Picture 3" descr="gutenbergp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50298"/>
            <a:ext cx="3187301" cy="4647619"/>
          </a:xfrm>
          <a:prstGeom prst="rect">
            <a:avLst/>
          </a:prstGeom>
        </p:spPr>
      </p:pic>
    </p:spTree>
  </p:cSld>
  <p:clrMapOvr>
    <a:masterClrMapping/>
  </p:clrMapOvr>
  <p:transition xmlns:p14="http://schemas.microsoft.com/office/powerpoint/2010/mai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282</TotalTime>
  <Words>1807</Words>
  <Application>Microsoft Macintosh PowerPoint</Application>
  <PresentationFormat>On-screen Show (4:3)</PresentationFormat>
  <Paragraphs>149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Foundry</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lpstr>Dawn of the press</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Dawn of the press</dc:title>
  <dc:creator>Ross Collins</dc:creator>
  <cp:lastModifiedBy>Ross Collins</cp:lastModifiedBy>
  <cp:revision>27</cp:revision>
  <dcterms:created xsi:type="dcterms:W3CDTF">2010-12-06T17:42:01Z</dcterms:created>
  <dcterms:modified xsi:type="dcterms:W3CDTF">2012-12-04T22:42:05Z</dcterms:modified>
</cp:coreProperties>
</file>