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1/8/13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1/8/13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ldrenwarandpropaganda.com" TargetMode="Externa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Historical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and writing</a:t>
            </a:r>
          </a:p>
        </p:txBody>
      </p:sp>
    </p:spTree>
    <p:extLst>
      <p:ext uri="{BB962C8B-B14F-4D97-AF65-F5344CB8AC3E}">
        <p14:creationId xmlns:p14="http://schemas.microsoft.com/office/powerpoint/2010/main" val="388562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Most secondary sources are history books and articles. For example, Shelby Foote, the famous U.S. Civil War historian, wrote a book and produced documentaries about the Civil War.</a:t>
            </a:r>
          </a:p>
          <a:p>
            <a:r>
              <a:rPr lang="en-US"/>
              <a:t>It is a secondary source, because obviously Foote was not around in 1865.</a:t>
            </a:r>
          </a:p>
        </p:txBody>
      </p:sp>
      <p:pic>
        <p:nvPicPr>
          <p:cNvPr id="4" name="Picture 3" descr="shelbyfo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98" y="4127699"/>
            <a:ext cx="2414792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/>
              <a:t>A newspaper, on the other hand, could be a good primary source.</a:t>
            </a:r>
          </a:p>
          <a:p>
            <a:r>
              <a:rPr lang="en-US"/>
              <a:t>A primary source is a document produced during the time period we’re considering.</a:t>
            </a:r>
          </a:p>
          <a:p>
            <a:r>
              <a:rPr lang="en-US"/>
              <a:t>For example, a newspaper article published in 1918 about the end of World War I would be a primary source.</a:t>
            </a:r>
          </a:p>
        </p:txBody>
      </p:sp>
      <p:pic>
        <p:nvPicPr>
          <p:cNvPr id="4" name="Picture 3" descr="starsand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80" y="4692667"/>
            <a:ext cx="3387057" cy="2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Newspapers as secondary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But if that same 1918 newspaper contained an article about the War of 1812, well, it may be old, but it’s still a secondary source.</a:t>
            </a:r>
          </a:p>
        </p:txBody>
      </p:sp>
    </p:spTree>
    <p:extLst>
      <p:ext uri="{BB962C8B-B14F-4D97-AF65-F5344CB8AC3E}">
        <p14:creationId xmlns:p14="http://schemas.microsoft.com/office/powerpoint/2010/main" val="206322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Historians base their research mostly on primary sources. These may include:</a:t>
            </a:r>
          </a:p>
          <a:p>
            <a:r>
              <a:rPr lang="en-US"/>
              <a:t>newspapers.</a:t>
            </a:r>
          </a:p>
          <a:p>
            <a:r>
              <a:rPr lang="en-US"/>
              <a:t>magazines.</a:t>
            </a:r>
          </a:p>
          <a:p>
            <a:r>
              <a:rPr lang="en-US"/>
              <a:t>letters.</a:t>
            </a:r>
          </a:p>
          <a:p>
            <a:r>
              <a:rPr lang="en-US"/>
              <a:t>journals.</a:t>
            </a:r>
          </a:p>
          <a:p>
            <a:r>
              <a:rPr lang="en-US"/>
              <a:t>meeting minutes.</a:t>
            </a:r>
          </a:p>
          <a:p>
            <a:r>
              <a:rPr lang="en-US"/>
              <a:t>public documents.</a:t>
            </a:r>
          </a:p>
          <a:p>
            <a:r>
              <a:rPr lang="en-US"/>
              <a:t>photographs.</a:t>
            </a:r>
          </a:p>
        </p:txBody>
      </p:sp>
    </p:spTree>
    <p:extLst>
      <p:ext uri="{BB962C8B-B14F-4D97-AF65-F5344CB8AC3E}">
        <p14:creationId xmlns:p14="http://schemas.microsoft.com/office/powerpoint/2010/main" val="203691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source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I am interested in children during world war my first step is to do a lot of secondary source reading.</a:t>
            </a:r>
          </a:p>
          <a:p>
            <a:r>
              <a:rPr lang="en-US"/>
              <a:t>I need to know as much as I can about the period. This is both because I need to understand what’s significant, and because I need to know what others have said about it.</a:t>
            </a:r>
          </a:p>
          <a:p>
            <a:r>
              <a:rPr lang="en-US"/>
              <a:t>It’s also because secondary sources are based on primary sources—and can tell me what those sources are. I can “pillage the footnotes.”</a:t>
            </a:r>
          </a:p>
        </p:txBody>
      </p:sp>
    </p:spTree>
    <p:extLst>
      <p:ext uri="{BB962C8B-B14F-4D97-AF65-F5344CB8AC3E}">
        <p14:creationId xmlns:p14="http://schemas.microsoft.com/office/powerpoint/2010/main" val="337092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Asking 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From secondary source reading, I can try to put together a question to help guide my research.</a:t>
            </a:r>
          </a:p>
          <a:p>
            <a:r>
              <a:rPr lang="en-US"/>
              <a:t>For example: How was propaganda presented to children during World War I?</a:t>
            </a:r>
          </a:p>
        </p:txBody>
      </p:sp>
    </p:spTree>
    <p:extLst>
      <p:ext uri="{BB962C8B-B14F-4D97-AF65-F5344CB8AC3E}">
        <p14:creationId xmlns:p14="http://schemas.microsoft.com/office/powerpoint/2010/main" val="185351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hypothesis?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Historians seldom state hypotheses, though you may have learned about them related to other research methods, such as experiments.</a:t>
            </a:r>
          </a:p>
          <a:p>
            <a:r>
              <a:rPr lang="en-US"/>
              <a:t>A hypothesis is a statement, such as “Children learned about the war through government propaganda.”</a:t>
            </a:r>
          </a:p>
          <a:p>
            <a:r>
              <a:rPr lang="en-US"/>
              <a:t>We don’t know if that’s true. But we can’t set up a careful system to test this, to objectively disprove a null hypothesis.</a:t>
            </a:r>
          </a:p>
        </p:txBody>
      </p:sp>
    </p:spTree>
    <p:extLst>
      <p:ext uri="{BB962C8B-B14F-4D97-AF65-F5344CB8AC3E}">
        <p14:creationId xmlns:p14="http://schemas.microsoft.com/office/powerpoint/2010/main" val="218857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Historical research methods don’t give us the opportunity to use a method that scrupulously examines a hypothesis.</a:t>
            </a:r>
          </a:p>
          <a:p>
            <a:r>
              <a:rPr lang="en-US"/>
              <a:t>We can’t do experiments or surveys on the past. </a:t>
            </a:r>
          </a:p>
          <a:p>
            <a:r>
              <a:rPr lang="en-US"/>
              <a:t>We even have a hard time finding significance in textual analysis.</a:t>
            </a:r>
          </a:p>
        </p:txBody>
      </p:sp>
    </p:spTree>
    <p:extLst>
      <p:ext uri="{BB962C8B-B14F-4D97-AF65-F5344CB8AC3E}">
        <p14:creationId xmlns:p14="http://schemas.microsoft.com/office/powerpoint/2010/main" val="77317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Historians instead must rely on:</a:t>
            </a:r>
          </a:p>
          <a:p>
            <a:r>
              <a:rPr lang="en-US"/>
              <a:t> their knowledge of the era.</a:t>
            </a:r>
          </a:p>
          <a:p>
            <a:r>
              <a:rPr lang="en-US"/>
              <a:t>the quality of their primary sources.</a:t>
            </a:r>
          </a:p>
          <a:p>
            <a:r>
              <a:rPr lang="en-US"/>
              <a:t>the level of their critical thinking skills in ability to interpret their material.</a:t>
            </a:r>
          </a:p>
        </p:txBody>
      </p:sp>
    </p:spTree>
    <p:extLst>
      <p:ext uri="{BB962C8B-B14F-4D97-AF65-F5344CB8AC3E}">
        <p14:creationId xmlns:p14="http://schemas.microsoft.com/office/powerpoint/2010/main" val="243401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Danger of the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1023" y="1600200"/>
            <a:ext cx="5445399" cy="449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Sherlock Holmes knew the danger of the hypothesis in non-statistical research, telling Dr. Watson:</a:t>
            </a:r>
          </a:p>
          <a:p>
            <a:r>
              <a:rPr lang="en-US"/>
              <a:t>“Never theorize before you have data. Invariably, you end up twisting facts to suit theories, instead of theories to suit facts.”</a:t>
            </a:r>
          </a:p>
        </p:txBody>
      </p:sp>
      <p:pic>
        <p:nvPicPr>
          <p:cNvPr id="4" name="Picture 3" descr="sherlockhol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2" y="1719874"/>
            <a:ext cx="2708001" cy="41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0100" y="1600200"/>
            <a:ext cx="3585947" cy="449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“Time travel must be impossible, because otherwise we’d be annoyed with tourists from the future.”</a:t>
            </a:r>
          </a:p>
          <a:p>
            <a:pPr marL="0" indent="0">
              <a:buNone/>
            </a:pPr>
            <a:r>
              <a:rPr lang="en-US"/>
              <a:t>—Stephen Hawking. </a:t>
            </a:r>
          </a:p>
        </p:txBody>
      </p:sp>
      <p:pic>
        <p:nvPicPr>
          <p:cNvPr id="4" name="Picture 3" descr="hawk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8" y="1727746"/>
            <a:ext cx="4457143" cy="43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presume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So in our example of children and war, it’s a danger to presume propaganda, or presume the government accurately targeted children. Without data we don’t know that.</a:t>
            </a:r>
          </a:p>
          <a:p>
            <a:r>
              <a:rPr lang="en-US"/>
              <a:t>We have to look at the primary sources.</a:t>
            </a:r>
          </a:p>
          <a:p>
            <a:r>
              <a:rPr lang="en-US"/>
              <a:t>Where to go?</a:t>
            </a:r>
          </a:p>
        </p:txBody>
      </p:sp>
    </p:spTree>
    <p:extLst>
      <p:ext uri="{BB962C8B-B14F-4D97-AF65-F5344CB8AC3E}">
        <p14:creationId xmlns:p14="http://schemas.microsoft.com/office/powerpoint/2010/main" val="249315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Well, let’s see. We do know during the world wars the government produced propaganda.</a:t>
            </a:r>
          </a:p>
          <a:p>
            <a:r>
              <a:rPr lang="en-US"/>
              <a:t>We know that material was used in different way by other groups.</a:t>
            </a:r>
          </a:p>
          <a:p>
            <a:r>
              <a:rPr lang="en-US"/>
              <a:t>Those groups could include those interested in children: youth organizations, juvenile publications, churches, businesses or education.</a:t>
            </a:r>
          </a:p>
          <a:p>
            <a:r>
              <a:rPr lang="en-US"/>
              <a:t>Let’s take a look at education.</a:t>
            </a:r>
          </a:p>
        </p:txBody>
      </p:sp>
    </p:spTree>
    <p:extLst>
      <p:ext uri="{BB962C8B-B14F-4D97-AF65-F5344CB8AC3E}">
        <p14:creationId xmlns:p14="http://schemas.microsoft.com/office/powerpoint/2010/main" val="385447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Where to begin? How about at the national level?</a:t>
            </a:r>
          </a:p>
          <a:p>
            <a:r>
              <a:rPr lang="en-US"/>
              <a:t>I could start by looking at the proceedings of the National Education Association.</a:t>
            </a:r>
          </a:p>
          <a:p>
            <a:r>
              <a:rPr lang="en-US"/>
              <a:t>From there I can find names of specific educators whose comments I could then seek out in educational journals, newsletters, or other publications.</a:t>
            </a:r>
          </a:p>
          <a:p>
            <a:r>
              <a:rPr lang="en-US"/>
              <a:t>These might lead me to the federal department of education. </a:t>
            </a:r>
          </a:p>
          <a:p>
            <a:r>
              <a:rPr lang="en-US"/>
              <a:t>From there I could look at libraries and their documents.</a:t>
            </a:r>
          </a:p>
        </p:txBody>
      </p:sp>
    </p:spTree>
    <p:extLst>
      <p:ext uri="{BB962C8B-B14F-4D97-AF65-F5344CB8AC3E}">
        <p14:creationId xmlns:p14="http://schemas.microsoft.com/office/powerpoint/2010/main" val="120191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 can discover primary sources by looking at other primary sources, and thinking creatively.</a:t>
            </a:r>
          </a:p>
          <a:p>
            <a:r>
              <a:rPr lang="en-US"/>
              <a:t>Our sources snowball. </a:t>
            </a:r>
          </a:p>
          <a:p>
            <a:r>
              <a:rPr lang="en-US"/>
              <a:t>Looking at these primary sources helped me to understand what authorities wanted children to know, and how it was presented to them.</a:t>
            </a:r>
          </a:p>
        </p:txBody>
      </p:sp>
    </p:spTree>
    <p:extLst>
      <p:ext uri="{BB962C8B-B14F-4D97-AF65-F5344CB8AC3E}">
        <p14:creationId xmlns:p14="http://schemas.microsoft.com/office/powerpoint/2010/main" val="328979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What did I find out? Authorities emphasized that war was not a great evil, as we might expect.</a:t>
            </a:r>
          </a:p>
          <a:p>
            <a:r>
              <a:rPr lang="en-US"/>
              <a:t>Instead, war might be a good thing for kids. All sorts of opportunities, better health, better values, better work habits.</a:t>
            </a:r>
          </a:p>
          <a:p>
            <a:r>
              <a:rPr lang="en-US"/>
              <a:t>War as a virtue for children!</a:t>
            </a:r>
          </a:p>
        </p:txBody>
      </p:sp>
    </p:spTree>
    <p:extLst>
      <p:ext uri="{BB962C8B-B14F-4D97-AF65-F5344CB8AC3E}">
        <p14:creationId xmlns:p14="http://schemas.microsoft.com/office/powerpoint/2010/main" val="347080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Present-mindedness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Here we see a second problem in doing historical research: present-mindedness.</a:t>
            </a:r>
          </a:p>
          <a:p>
            <a:r>
              <a:rPr lang="en-US"/>
              <a:t>We all live in a certain country at a certain period. Based on this, we have certain attitudes and presumptions.</a:t>
            </a:r>
          </a:p>
        </p:txBody>
      </p:sp>
    </p:spTree>
    <p:extLst>
      <p:ext uri="{BB962C8B-B14F-4D97-AF65-F5344CB8AC3E}">
        <p14:creationId xmlns:p14="http://schemas.microsoft.com/office/powerpoint/2010/main" val="373172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Present-mindedness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Most people today would not think war is a good thing for children. War may be necessary, but it is violent, and children should not be involved with that.</a:t>
            </a:r>
          </a:p>
          <a:p>
            <a:r>
              <a:rPr lang="en-US"/>
              <a:t>We might sadly shake our heads and wonder, what kind of monsters could promote war to children as positive virtue?</a:t>
            </a:r>
          </a:p>
        </p:txBody>
      </p:sp>
    </p:spTree>
    <p:extLst>
      <p:ext uri="{BB962C8B-B14F-4D97-AF65-F5344CB8AC3E}">
        <p14:creationId xmlns:p14="http://schemas.microsoft.com/office/powerpoint/2010/main" val="202125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attitudes on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This is an example of present-mindedness: applying today’s attitudes judgmentally to people from the past.</a:t>
            </a:r>
          </a:p>
          <a:p>
            <a:r>
              <a:rPr lang="en-US"/>
              <a:t>It’s not only unfair to people from the past. It’s unfair to us today trying to understand that past.</a:t>
            </a:r>
          </a:p>
          <a:p>
            <a:r>
              <a:rPr lang="en-US"/>
              <a:t>Before we judge, we have to try to consider what it might have been like for people in the past.</a:t>
            </a:r>
          </a:p>
        </p:txBody>
      </p:sp>
    </p:spTree>
    <p:extLst>
      <p:ext uri="{BB962C8B-B14F-4D97-AF65-F5344CB8AC3E}">
        <p14:creationId xmlns:p14="http://schemas.microsoft.com/office/powerpoint/2010/main" val="263758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Bridging the gap to the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For example, what might it have been like for a teacher in 1917?</a:t>
            </a:r>
          </a:p>
          <a:p>
            <a:r>
              <a:rPr lang="en-US"/>
              <a:t>The patriotic excitement of war.</a:t>
            </a:r>
          </a:p>
          <a:p>
            <a:r>
              <a:rPr lang="en-US"/>
              <a:t>The almost universal belief that this was a great battle of destiny.</a:t>
            </a:r>
          </a:p>
          <a:p>
            <a:r>
              <a:rPr lang="en-US"/>
              <a:t>A battle for world freedom and democracy.</a:t>
            </a:r>
          </a:p>
          <a:p>
            <a:r>
              <a:rPr lang="en-US"/>
              <a:t>“A war to end all wars!”</a:t>
            </a:r>
          </a:p>
        </p:txBody>
      </p:sp>
    </p:spTree>
    <p:extLst>
      <p:ext uri="{BB962C8B-B14F-4D97-AF65-F5344CB8AC3E}">
        <p14:creationId xmlns:p14="http://schemas.microsoft.com/office/powerpoint/2010/main" val="95540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past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a teacher then would know the troops were putting themselves not at risk for the present, but for a better future.</a:t>
            </a:r>
          </a:p>
          <a:p>
            <a:r>
              <a:rPr lang="en-US"/>
              <a:t>And the future is the children.</a:t>
            </a:r>
          </a:p>
          <a:p>
            <a:r>
              <a:rPr lang="en-US"/>
              <a:t>For whom much is given, much is required.</a:t>
            </a:r>
          </a:p>
          <a:p>
            <a:r>
              <a:rPr lang="en-US"/>
              <a:t>Children, too, had their duty.</a:t>
            </a:r>
          </a:p>
        </p:txBody>
      </p:sp>
    </p:spTree>
    <p:extLst>
      <p:ext uri="{BB962C8B-B14F-4D97-AF65-F5344CB8AC3E}">
        <p14:creationId xmlns:p14="http://schemas.microsoft.com/office/powerpoint/2010/main" val="360561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Perhaps future generations just aren’t interested in us.</a:t>
            </a:r>
          </a:p>
          <a:p>
            <a:r>
              <a:rPr lang="en-US"/>
              <a:t>In any case, we can’t travel through time right now.</a:t>
            </a:r>
          </a:p>
          <a:p>
            <a:r>
              <a:rPr lang="en-US"/>
              <a:t>We can’t experience the feelings, the hopes, the fears of people across other times and other cultures.</a:t>
            </a:r>
          </a:p>
          <a:p>
            <a:r>
              <a:rPr lang="en-US"/>
              <a:t>Or can we?</a:t>
            </a:r>
          </a:p>
        </p:txBody>
      </p:sp>
    </p:spTree>
    <p:extLst>
      <p:ext uri="{BB962C8B-B14F-4D97-AF65-F5344CB8AC3E}">
        <p14:creationId xmlns:p14="http://schemas.microsoft.com/office/powerpoint/2010/main" val="98655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third challenge to historians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But even those historians who are able to break away from present-mindedness face another challenge: quality of writing.</a:t>
            </a:r>
          </a:p>
          <a:p>
            <a:r>
              <a:rPr lang="en-US"/>
              <a:t>History, more than almost any other discipline, values good writing. </a:t>
            </a:r>
          </a:p>
          <a:p>
            <a:r>
              <a:rPr lang="en-US"/>
              <a:t>History ought to be more than factual. It ought to be compelling.</a:t>
            </a:r>
          </a:p>
          <a:p>
            <a:r>
              <a:rPr lang="en-US"/>
              <a:t>It ought to pull the reader into a world of the past.</a:t>
            </a:r>
          </a:p>
        </p:txBody>
      </p:sp>
    </p:spTree>
    <p:extLst>
      <p:ext uri="{BB962C8B-B14F-4D97-AF65-F5344CB8AC3E}">
        <p14:creationId xmlns:p14="http://schemas.microsoft.com/office/powerpoint/2010/main" val="1658583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Historians write narrative. They write stories. Because history is a story about people who did things in the past. They interpret the facts to help the reader understand the past.</a:t>
            </a:r>
          </a:p>
          <a:p>
            <a:r>
              <a:rPr lang="en-US"/>
              <a:t>Historians hope their work will be read by more than a specialized audience of other historians.</a:t>
            </a:r>
          </a:p>
          <a:p>
            <a:r>
              <a:rPr lang="en-US"/>
              <a:t>They want everyone to read their stories.</a:t>
            </a:r>
          </a:p>
        </p:txBody>
      </p:sp>
    </p:spTree>
    <p:extLst>
      <p:ext uri="{BB962C8B-B14F-4D97-AF65-F5344CB8AC3E}">
        <p14:creationId xmlns:p14="http://schemas.microsoft.com/office/powerpoint/2010/main" val="38513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Fortunately for that goal, history does not use specialized vocabulary. It uses plain everyday words everyone can understand.</a:t>
            </a:r>
          </a:p>
          <a:p>
            <a:r>
              <a:rPr lang="en-US"/>
              <a:t>This may be why historical research is not as prestigious as research in some disciplines.</a:t>
            </a:r>
          </a:p>
          <a:p>
            <a:r>
              <a:rPr lang="en-US"/>
              <a:t>Specialized vocabulary is exclusionary: to be in the club, you need the vocabulary. </a:t>
            </a:r>
          </a:p>
        </p:txBody>
      </p:sp>
    </p:spTree>
    <p:extLst>
      <p:ext uri="{BB962C8B-B14F-4D97-AF65-F5344CB8AC3E}">
        <p14:creationId xmlns:p14="http://schemas.microsoft.com/office/powerpoint/2010/main" val="681285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Specialized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For example, we don’t expect the public to understand biochemical research if people have not studied biochemical vocabulary. It’s impossible.</a:t>
            </a:r>
          </a:p>
          <a:p>
            <a:r>
              <a:rPr lang="en-US"/>
              <a:t>But everyone can read the stories historians tell.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 is historical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Evidence.</a:t>
            </a:r>
          </a:p>
          <a:p>
            <a:r>
              <a:rPr lang="en-US"/>
              <a:t>Interpretation.</a:t>
            </a:r>
          </a:p>
          <a:p>
            <a:r>
              <a:rPr lang="en-US"/>
              <a:t>Narrative.</a:t>
            </a:r>
          </a:p>
          <a:p>
            <a:r>
              <a:rPr lang="en-US"/>
              <a:t>And what about our example, children and war? </a:t>
            </a:r>
            <a:r>
              <a:rPr lang="en-US">
                <a:hlinkClick r:id="rId2"/>
              </a:rPr>
              <a:t>Here’s what happened.</a:t>
            </a:r>
            <a:endParaRPr lang="en-US"/>
          </a:p>
        </p:txBody>
      </p:sp>
      <p:pic>
        <p:nvPicPr>
          <p:cNvPr id="4" name="Picture 3" descr="childrenandw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87" y="4374205"/>
            <a:ext cx="6610222" cy="20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through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6183" cy="4495800"/>
          </a:xfrm>
        </p:spPr>
        <p:txBody>
          <a:bodyPr/>
          <a:lstStyle/>
          <a:p>
            <a:r>
              <a:rPr lang="en-US"/>
              <a:t>The closest thing we have to time travel is the study of history.</a:t>
            </a:r>
          </a:p>
          <a:p>
            <a:r>
              <a:rPr lang="en-US"/>
              <a:t>We can travel back by studying what people thought in the past, what they said, what they did and what happened to them.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time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31" y="1693623"/>
            <a:ext cx="2977217" cy="44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For example, as a child I did not participate in a war.</a:t>
            </a:r>
          </a:p>
          <a:p>
            <a:r>
              <a:rPr lang="en-US"/>
              <a:t>I doubt you did either.</a:t>
            </a:r>
          </a:p>
          <a:p>
            <a:r>
              <a:rPr lang="en-US"/>
              <a:t>But in World Wars I and II, American children were asked to participate in many ways.</a:t>
            </a:r>
          </a:p>
        </p:txBody>
      </p:sp>
    </p:spTree>
    <p:extLst>
      <p:ext uri="{BB962C8B-B14F-4D97-AF65-F5344CB8AC3E}">
        <p14:creationId xmlns:p14="http://schemas.microsoft.com/office/powerpoint/2010/main" val="373546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Curiosity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 wondered about that. What was it like for those children? What did authorities want them to do? How did they publicize this? What kind of propaganda was directed at children.</a:t>
            </a:r>
          </a:p>
          <a:p>
            <a:r>
              <a:rPr lang="en-US"/>
              <a:t>The first step to historical research is to be curious, to wonder: What was it like for people in the past? What did they do?</a:t>
            </a:r>
          </a:p>
        </p:txBody>
      </p:sp>
    </p:spTree>
    <p:extLst>
      <p:ext uri="{BB962C8B-B14F-4D97-AF65-F5344CB8AC3E}">
        <p14:creationId xmlns:p14="http://schemas.microsoft.com/office/powerpoint/2010/main" val="299470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out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you are interested in knowing about your own past, you can try to recall events yourself.</a:t>
            </a:r>
          </a:p>
          <a:p>
            <a:r>
              <a:rPr lang="en-US"/>
              <a:t>You can ask other people about the past, “oral history.”</a:t>
            </a:r>
          </a:p>
          <a:p>
            <a:r>
              <a:rPr lang="en-US"/>
              <a:t>But we have to note people don’t necessarily remember things accurately.</a:t>
            </a:r>
          </a:p>
          <a:p>
            <a:r>
              <a:rPr lang="en-US"/>
              <a:t>Maybe you don’t even recall things accurately yourself!</a:t>
            </a:r>
          </a:p>
        </p:txBody>
      </p:sp>
    </p:spTree>
    <p:extLst>
      <p:ext uri="{BB962C8B-B14F-4D97-AF65-F5344CB8AC3E}">
        <p14:creationId xmlns:p14="http://schemas.microsoft.com/office/powerpoint/2010/main" val="309256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Sometimes no one is around to interview. This is particularly true in historical research.</a:t>
            </a:r>
          </a:p>
          <a:p>
            <a:r>
              <a:rPr lang="en-US"/>
              <a:t>To bolster and verify oral history we rely on documents.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Example: In my curiosity about children and war, I came across some secondary material indicating propaganda was also aimed at children.</a:t>
            </a:r>
          </a:p>
          <a:p>
            <a:r>
              <a:rPr lang="en-US"/>
              <a:t>A “secondary source” is material written by someone who was not around during the time of the event, or did not witness or experience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103</TotalTime>
  <Words>1653</Words>
  <Application>Microsoft Macintosh PowerPoint</Application>
  <PresentationFormat>On-screen Show (4:3)</PresentationFormat>
  <Paragraphs>137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Historical research</vt:lpstr>
      <vt:lpstr>Historical research</vt:lpstr>
      <vt:lpstr>Time travel</vt:lpstr>
      <vt:lpstr>Traveling through time</vt:lpstr>
      <vt:lpstr>Wonder</vt:lpstr>
      <vt:lpstr>Curiosity</vt:lpstr>
      <vt:lpstr>Find out more</vt:lpstr>
      <vt:lpstr>Documents</vt:lpstr>
      <vt:lpstr>Documents</vt:lpstr>
      <vt:lpstr>Secondary sources</vt:lpstr>
      <vt:lpstr>Newspapers</vt:lpstr>
      <vt:lpstr>Newspapers as secondary source</vt:lpstr>
      <vt:lpstr>Primary sources</vt:lpstr>
      <vt:lpstr>Secondary source reading</vt:lpstr>
      <vt:lpstr>Asking a question</vt:lpstr>
      <vt:lpstr>A hypothesis?</vt:lpstr>
      <vt:lpstr>Historical research</vt:lpstr>
      <vt:lpstr>Historical research</vt:lpstr>
      <vt:lpstr>Danger of the hypothesis</vt:lpstr>
      <vt:lpstr>Don’t presume</vt:lpstr>
      <vt:lpstr>Primary sources</vt:lpstr>
      <vt:lpstr>Primary sources</vt:lpstr>
      <vt:lpstr>Primary sources</vt:lpstr>
      <vt:lpstr>Primary sources</vt:lpstr>
      <vt:lpstr>Present-mindedness</vt:lpstr>
      <vt:lpstr>Present-mindedness</vt:lpstr>
      <vt:lpstr>Today’s attitudes on yesterday</vt:lpstr>
      <vt:lpstr>Bridging the gap to the past</vt:lpstr>
      <vt:lpstr>A past mindset</vt:lpstr>
      <vt:lpstr>A third challenge to historians</vt:lpstr>
      <vt:lpstr>The narrative</vt:lpstr>
      <vt:lpstr>Jargon</vt:lpstr>
      <vt:lpstr>Specialized vocabulary</vt:lpstr>
      <vt:lpstr>So what is historical research?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research</dc:title>
  <dc:creator>Ross Collins</dc:creator>
  <cp:lastModifiedBy>Ross Collins</cp:lastModifiedBy>
  <cp:revision>33</cp:revision>
  <dcterms:created xsi:type="dcterms:W3CDTF">2012-09-25T15:16:32Z</dcterms:created>
  <dcterms:modified xsi:type="dcterms:W3CDTF">2013-01-08T15:56:00Z</dcterms:modified>
</cp:coreProperties>
</file>