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0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10" d="100"/>
          <a:sy n="110" d="100"/>
        </p:scale>
        <p:origin x="-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C8F-160B-40F9-B73B-B619182BA2D6}" type="datetimeFigureOut">
              <a:rPr lang="en-US" smtClean="0"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F654-E801-4A41-974D-1568E77FB53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45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C8F-160B-40F9-B73B-B619182BA2D6}" type="datetimeFigureOut">
              <a:rPr lang="en-US" smtClean="0"/>
              <a:t>8/29/14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F654-E801-4A41-974D-1568E77FB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C8F-160B-40F9-B73B-B619182BA2D6}" type="datetimeFigureOut">
              <a:rPr lang="en-US" smtClean="0"/>
              <a:t>8/29/14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F654-E801-4A41-974D-1568E77FB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C8F-160B-40F9-B73B-B619182BA2D6}" type="datetimeFigureOut">
              <a:rPr lang="en-US" smtClean="0"/>
              <a:t>8/29/14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F654-E801-4A41-974D-1568E77FB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C8F-160B-40F9-B73B-B619182BA2D6}" type="datetimeFigureOut">
              <a:rPr lang="en-US" smtClean="0"/>
              <a:t>8/29/14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F654-E801-4A41-974D-1568E77FB53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C8F-160B-40F9-B73B-B619182BA2D6}" type="datetimeFigureOut">
              <a:rPr lang="en-US" smtClean="0"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F654-E801-4A41-974D-1568E77FB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C8F-160B-40F9-B73B-B619182BA2D6}" type="datetimeFigureOut">
              <a:rPr lang="en-US" smtClean="0"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F654-E801-4A41-974D-1568E77FB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C8F-160B-40F9-B73B-B619182BA2D6}" type="datetimeFigureOut">
              <a:rPr lang="en-US" smtClean="0"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F654-E801-4A41-974D-1568E77FB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7DCA8C8F-160B-40F9-B73B-B619182BA2D6}" type="datetimeFigureOut">
              <a:rPr lang="en-US" smtClean="0"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E1F654-E801-4A41-974D-1568E77FB53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3810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DCA8C8F-160B-40F9-B73B-B619182BA2D6}" type="datetimeFigureOut">
              <a:rPr lang="en-US" smtClean="0"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9E1F654-E801-4A41-974D-1568E77FB5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C8F-160B-40F9-B73B-B619182BA2D6}" type="datetimeFigureOut">
              <a:rPr lang="en-US" smtClean="0"/>
              <a:t>8/29/14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F654-E801-4A41-974D-1568E77FB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C8F-160B-40F9-B73B-B619182BA2D6}" type="datetimeFigureOut">
              <a:rPr lang="en-US" smtClean="0"/>
              <a:t>8/29/14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F654-E801-4A41-974D-1568E77FB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C8F-160B-40F9-B73B-B619182BA2D6}" type="datetimeFigureOut">
              <a:rPr lang="en-US" smtClean="0"/>
              <a:t>8/29/14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F654-E801-4A41-974D-1568E77FB5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C8F-160B-40F9-B73B-B619182BA2D6}" type="datetimeFigureOut">
              <a:rPr lang="en-US" smtClean="0"/>
              <a:t>8/29/14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F654-E801-4A41-974D-1568E77FB5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C8F-160B-40F9-B73B-B619182BA2D6}" type="datetimeFigureOut">
              <a:rPr lang="en-US" smtClean="0"/>
              <a:t>8/29/14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F654-E801-4A41-974D-1568E77FB53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DCA8C8F-160B-40F9-B73B-B619182BA2D6}" type="datetimeFigureOut">
              <a:rPr lang="en-US" smtClean="0"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9E1F654-E801-4A41-974D-1568E77FB5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6S8hlR0y9T4" TargetMode="Externa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6Dz2t5EV_NA&amp;feature=related" TargetMode="Externa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loi6PYaRqHA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JOxXd6-Orcc&amp;feature=related" TargetMode="External"/><Relationship Id="rId3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fxfhInhkvtM" TargetMode="External"/><Relationship Id="rId3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internet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history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2" y="1586753"/>
            <a:ext cx="3881892" cy="4571999"/>
          </a:xfrm>
        </p:spPr>
        <p:txBody>
          <a:bodyPr>
            <a:normAutofit/>
          </a:bodyPr>
          <a:lstStyle/>
          <a:p>
            <a:r>
              <a:rPr lang="en-US" dirty="0" smtClean="0"/>
              <a:t>What do you do with all that used ticker tape? Hold ticker tape parades, of course!</a:t>
            </a:r>
          </a:p>
          <a:p>
            <a:r>
              <a:rPr lang="en-US" dirty="0" smtClean="0"/>
              <a:t>The first ticker tape parade was New York, 1926. </a:t>
            </a:r>
          </a:p>
          <a:p>
            <a:r>
              <a:rPr lang="en-US" dirty="0" smtClean="0"/>
              <a:t>They look impressive, but leave </a:t>
            </a:r>
            <a:r>
              <a:rPr lang="en-US" dirty="0" smtClean="0">
                <a:hlinkClick r:id="rId2"/>
              </a:rPr>
              <a:t>an awful mess</a:t>
            </a:r>
            <a:r>
              <a:rPr lang="en-US" dirty="0" smtClean="0"/>
              <a:t>. </a:t>
            </a:r>
            <a:r>
              <a:rPr lang="en-US" sz="1730" dirty="0" smtClean="0"/>
              <a:t>[http://</a:t>
            </a:r>
            <a:r>
              <a:rPr lang="en-US" sz="1730" dirty="0" err="1" smtClean="0"/>
              <a:t>www.youtube.com/watch?v</a:t>
            </a:r>
            <a:r>
              <a:rPr lang="en-US" sz="1730" dirty="0" smtClean="0"/>
              <a:t>=6S8hlR0y9T4]</a:t>
            </a:r>
            <a:endParaRPr lang="en-US" sz="1730" dirty="0"/>
          </a:p>
        </p:txBody>
      </p:sp>
      <p:pic>
        <p:nvPicPr>
          <p:cNvPr id="4" name="Picture 3" descr="tickertap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033" y="1828800"/>
            <a:ext cx="3809827" cy="280641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8306084" cy="4571999"/>
          </a:xfrm>
        </p:spPr>
        <p:txBody>
          <a:bodyPr>
            <a:normAutofit/>
          </a:bodyPr>
          <a:lstStyle/>
          <a:p>
            <a:r>
              <a:rPr lang="en-US" dirty="0" smtClean="0"/>
              <a:t>In 1951, the first non-military computer, the UNIVAC, was launched by Remington Rand Corp. </a:t>
            </a:r>
          </a:p>
          <a:p>
            <a:r>
              <a:rPr lang="en-US" dirty="0" smtClean="0"/>
              <a:t>Problem: they were room-sized. The first integrated circuit board, or “chip,” was invented in 1961.</a:t>
            </a:r>
          </a:p>
          <a:p>
            <a:r>
              <a:rPr lang="en-US" dirty="0" smtClean="0"/>
              <a:t>Room-sized computers were located at a few major universities, shared by use of terminals.</a:t>
            </a:r>
            <a:endParaRPr lang="en-US" dirty="0"/>
          </a:p>
        </p:txBody>
      </p:sp>
      <p:pic>
        <p:nvPicPr>
          <p:cNvPr id="4" name="Picture 3" descr="univaccompu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784" y="4572000"/>
            <a:ext cx="3888441" cy="228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big computers, of course, couldn’t do what even a smartphone can today but, boy, were they impressive looking. </a:t>
            </a:r>
          </a:p>
          <a:p>
            <a:r>
              <a:rPr lang="en-US" dirty="0" smtClean="0"/>
              <a:t>That’s what mattered </a:t>
            </a:r>
            <a:r>
              <a:rPr lang="en-US" dirty="0" smtClean="0">
                <a:hlinkClick r:id="rId2"/>
              </a:rPr>
              <a:t>in the movies and on TV</a:t>
            </a:r>
            <a:r>
              <a:rPr lang="en-US" dirty="0" smtClean="0"/>
              <a:t>. [http://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=6Dz2t5EV_NA&amp;feature=related]</a:t>
            </a:r>
            <a:endParaRPr lang="en-US" dirty="0"/>
          </a:p>
        </p:txBody>
      </p:sp>
      <p:pic>
        <p:nvPicPr>
          <p:cNvPr id="4" name="Picture 3" descr="earlycompu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191000"/>
            <a:ext cx="3157788" cy="218413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what about the Internet? Think back to 1957. (Well, imagine back.)</a:t>
            </a:r>
          </a:p>
          <a:p>
            <a:r>
              <a:rPr lang="en-US" dirty="0" smtClean="0"/>
              <a:t>The United States feared the Soviet Union.</a:t>
            </a:r>
          </a:p>
          <a:p>
            <a:r>
              <a:rPr lang="en-US" dirty="0" smtClean="0"/>
              <a:t>Advanced Research Projects Agency, ARPA, was created as defense department think tank.</a:t>
            </a:r>
          </a:p>
          <a:p>
            <a:r>
              <a:rPr lang="en-US" dirty="0" smtClean="0"/>
              <a:t>If ARPA could link its computers with its subcontractors and research institutions, it could communicate more quickly.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</a:t>
            </a:r>
            <a:r>
              <a:rPr lang="en-US" dirty="0" err="1" smtClean="0"/>
              <a:t>Licklider</a:t>
            </a:r>
            <a:r>
              <a:rPr lang="en-US" dirty="0" smtClean="0"/>
              <a:t>, MIT, thought computers could be linked in a “Galactic network,” 1962.</a:t>
            </a:r>
          </a:p>
          <a:p>
            <a:r>
              <a:rPr lang="en-US" dirty="0" smtClean="0"/>
              <a:t>Leonard </a:t>
            </a:r>
            <a:r>
              <a:rPr lang="en-US" smtClean="0"/>
              <a:t>Kleinrock</a:t>
            </a:r>
            <a:r>
              <a:rPr lang="en-US" dirty="0" smtClean="0"/>
              <a:t> </a:t>
            </a:r>
            <a:r>
              <a:rPr lang="en-US" dirty="0" smtClean="0"/>
              <a:t>thought information could be sent in “packages”: break up information, route through several systems, reassemble it at the end.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4684059" cy="2923877"/>
          </a:xfrm>
        </p:spPr>
        <p:txBody>
          <a:bodyPr wrap="square">
            <a:noAutofit/>
          </a:bodyPr>
          <a:lstStyle/>
          <a:p>
            <a:r>
              <a:rPr lang="en-US" dirty="0" smtClean="0"/>
              <a:t>In 1967 several universities and laboratories drew their research together for the first internet, the </a:t>
            </a:r>
            <a:r>
              <a:rPr lang="en-US" dirty="0" err="1" smtClean="0"/>
              <a:t>ARPAnet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Kleinrock’s</a:t>
            </a:r>
            <a:r>
              <a:rPr lang="en-US" dirty="0" smtClean="0"/>
              <a:t> Internet Message Processor provided the first protocol.</a:t>
            </a:r>
          </a:p>
          <a:p>
            <a:r>
              <a:rPr lang="en-US" dirty="0" smtClean="0"/>
              <a:t>Computers could now talk to each other.</a:t>
            </a:r>
          </a:p>
        </p:txBody>
      </p:sp>
      <p:pic>
        <p:nvPicPr>
          <p:cNvPr id="4" name="Picture 3" descr="kleinro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28800"/>
            <a:ext cx="3045830" cy="3962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1971, 23 computers were linked to </a:t>
            </a:r>
            <a:r>
              <a:rPr lang="en-US" dirty="0" err="1" smtClean="0"/>
              <a:t>ARPAnet</a:t>
            </a:r>
            <a:r>
              <a:rPr lang="en-US" dirty="0" smtClean="0"/>
              <a:t>. It was opened to the public the next year.</a:t>
            </a:r>
          </a:p>
          <a:p>
            <a:r>
              <a:rPr lang="en-US" dirty="0" smtClean="0"/>
              <a:t>To build a way for computers from different networks to communicate, ARPA developed the Transmission Control Protocol/Internet Protocol, TCP/IP, in 1974.</a:t>
            </a:r>
          </a:p>
          <a:p>
            <a:r>
              <a:rPr lang="en-US" dirty="0" smtClean="0"/>
              <a:t>The idea was that each network could work on its own, but link to one large computer, which would provide a window to other networks, called a gateway.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1974 Stanford University launched Telnet, the first commercial “packet data” service to transmit data over the internet.</a:t>
            </a:r>
          </a:p>
          <a:p>
            <a:r>
              <a:rPr lang="en-US" dirty="0" smtClean="0"/>
              <a:t>The Domain Name System (DNS) was established in 1984 to replace the original system, which assigned a separate name to each computer. </a:t>
            </a:r>
          </a:p>
          <a:p>
            <a:r>
              <a:rPr lang="en-US" dirty="0" smtClean="0"/>
              <a:t>It used words instead of numbers, and top-level domains such as .com, .</a:t>
            </a:r>
            <a:r>
              <a:rPr lang="en-US" dirty="0" err="1" smtClean="0"/>
              <a:t>gov</a:t>
            </a:r>
            <a:r>
              <a:rPr lang="en-US" dirty="0" smtClean="0"/>
              <a:t>, .</a:t>
            </a:r>
            <a:r>
              <a:rPr lang="en-US" dirty="0" err="1" smtClean="0"/>
              <a:t>edu</a:t>
            </a:r>
            <a:r>
              <a:rPr lang="en-US" dirty="0" smtClean="0"/>
              <a:t> and .org.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Universities encouraged system expansion.</a:t>
            </a:r>
          </a:p>
          <a:p>
            <a:r>
              <a:rPr lang="en-US" dirty="0" smtClean="0"/>
              <a:t>By 1987 28,000 internet hosts existed. But it was not well known among the public, with its complicated procedures.</a:t>
            </a:r>
          </a:p>
          <a:p>
            <a:r>
              <a:rPr lang="en-US" dirty="0" smtClean="0"/>
              <a:t>In 1990, </a:t>
            </a:r>
            <a:r>
              <a:rPr lang="en-US" dirty="0" err="1" smtClean="0"/>
              <a:t>ARPAnet</a:t>
            </a:r>
            <a:r>
              <a:rPr lang="en-US" dirty="0" smtClean="0"/>
              <a:t> was discontinued, overtaken by the Internet.</a:t>
            </a:r>
          </a:p>
          <a:p>
            <a:r>
              <a:rPr lang="en-US" dirty="0" smtClean="0"/>
              <a:t>In 1991, Senator Al Gore sponsored funding for government “information superhighway” research.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problem still was the Internet’s complexity. But that was soon to change.</a:t>
            </a:r>
          </a:p>
          <a:p>
            <a:r>
              <a:rPr lang="en-US" dirty="0" smtClean="0"/>
              <a:t>Also in 1991, the World Wide Web was released to the public.</a:t>
            </a:r>
          </a:p>
          <a:p>
            <a:r>
              <a:rPr lang="en-US" dirty="0" smtClean="0"/>
              <a:t>Tim Berners-Lee, an Oxford researcher working in a lab in Switzerland, devised a simplified way to use the internet.</a:t>
            </a:r>
          </a:p>
        </p:txBody>
      </p:sp>
      <p:pic>
        <p:nvPicPr>
          <p:cNvPr id="4" name="Picture 3" descr="berners-l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239" y="4876666"/>
            <a:ext cx="2936621" cy="198133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Faculty “early adopters” established class web sites in the mid 1990s.</a:t>
            </a:r>
          </a:p>
          <a:p>
            <a:r>
              <a:rPr lang="en-US" dirty="0" smtClean="0"/>
              <a:t>We used hand-coded HTML, the language of the web.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mlsam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671" y="3124200"/>
            <a:ext cx="3892189" cy="359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idea was to use links hidden behind text to connect to other documents, making it easy to retrieve them. </a:t>
            </a:r>
          </a:p>
          <a:p>
            <a:r>
              <a:rPr lang="en-US" dirty="0" smtClean="0"/>
              <a:t>People were not used to finding information in this non-linear way. By 1993, only 150 websites existed in the world. </a:t>
            </a:r>
          </a:p>
          <a:p>
            <a:r>
              <a:rPr lang="en-US" dirty="0" smtClean="0"/>
              <a:t>Berners-Lee realized he’d have to do a sales job for </a:t>
            </a:r>
            <a:r>
              <a:rPr lang="en-US" dirty="0" smtClean="0">
                <a:hlinkClick r:id="rId2"/>
              </a:rPr>
              <a:t>his new idea. </a:t>
            </a:r>
            <a:r>
              <a:rPr lang="en-US" dirty="0" smtClean="0"/>
              <a:t> </a:t>
            </a:r>
            <a:r>
              <a:rPr lang="en-US" sz="1730" dirty="0" err="1" smtClean="0"/>
              <a:t>www.youtube.com</a:t>
            </a:r>
            <a:r>
              <a:rPr lang="en-US" sz="1730" dirty="0"/>
              <a:t>/</a:t>
            </a:r>
            <a:r>
              <a:rPr lang="en-US" sz="1730" dirty="0" err="1"/>
              <a:t>watch?v</a:t>
            </a:r>
            <a:r>
              <a:rPr lang="en-US" sz="1730" dirty="0"/>
              <a:t>=</a:t>
            </a:r>
            <a:r>
              <a:rPr lang="en-US" sz="1730" dirty="0" smtClean="0"/>
              <a:t>loi6PYaRqHA</a:t>
            </a:r>
          </a:p>
          <a:p>
            <a:r>
              <a:rPr lang="en-US" sz="1400" dirty="0" smtClean="0"/>
              <a:t>I would like to point out that I have something in common with Tim: we are the same age, and both graduated from “Oxbridge.” The similarly quite definitely ends there.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Email, or electronic mail, uses the Internet, but with a different protocol, or way of communicating, than the web-based protocol, Hyper Text Transport Protocol (HTTP). A variety of other protocols also exist.</a:t>
            </a:r>
          </a:p>
          <a:p>
            <a:r>
              <a:rPr lang="en-US" dirty="0" smtClean="0"/>
              <a:t>You need a way to read Web documents. In late 1993 Marc </a:t>
            </a:r>
            <a:r>
              <a:rPr lang="en-US" dirty="0" err="1" smtClean="0"/>
              <a:t>Andressen</a:t>
            </a:r>
            <a:r>
              <a:rPr lang="en-US" dirty="0" smtClean="0"/>
              <a:t> launched the first “web browser” to the public, Mosaic. By 1994, it was on thousands of computers. (Firefox browser today descends from Mosaic.)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8036859" cy="4571999"/>
          </a:xfrm>
        </p:spPr>
        <p:txBody>
          <a:bodyPr/>
          <a:lstStyle/>
          <a:p>
            <a:r>
              <a:rPr lang="en-US" dirty="0" smtClean="0"/>
              <a:t>1994: 3,000 websites in the world. 1995: 25,000. 2001: 30 million. </a:t>
            </a:r>
          </a:p>
          <a:p>
            <a:r>
              <a:rPr lang="en-US" dirty="0" smtClean="0"/>
              <a:t>In 2007: 109 million. In 2013: 649 million.</a:t>
            </a:r>
          </a:p>
          <a:p>
            <a:r>
              <a:rPr lang="en-US" sz="1400" dirty="0" smtClean="0"/>
              <a:t>Brag break: Ross’s website, launched July 1995, was among the first .00051 percent of web sites. But, boy, does it look old fashioned today.</a:t>
            </a:r>
            <a:endParaRPr lang="en-US" sz="1400" dirty="0"/>
          </a:p>
        </p:txBody>
      </p:sp>
      <p:pic>
        <p:nvPicPr>
          <p:cNvPr id="4" name="Picture 3" descr="ross95home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4089813"/>
            <a:ext cx="5410200" cy="276818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0524" y="1586753"/>
            <a:ext cx="4987336" cy="4571999"/>
          </a:xfrm>
        </p:spPr>
        <p:txBody>
          <a:bodyPr/>
          <a:lstStyle/>
          <a:p>
            <a:r>
              <a:rPr lang="en-US" dirty="0" smtClean="0"/>
              <a:t>And yet…it’s no faster </a:t>
            </a:r>
            <a:r>
              <a:rPr lang="en-US" dirty="0" smtClean="0">
                <a:hlinkClick r:id="rId2"/>
              </a:rPr>
              <a:t>than the telegraph </a:t>
            </a:r>
            <a:r>
              <a:rPr lang="en-US" dirty="0" smtClean="0"/>
              <a:t>and Morse code developed nearly two centuries ago. </a:t>
            </a:r>
            <a:r>
              <a:rPr lang="en-US" sz="1800" dirty="0" smtClean="0"/>
              <a:t>http://</a:t>
            </a:r>
            <a:r>
              <a:rPr lang="en-US" sz="1800" dirty="0" err="1" smtClean="0"/>
              <a:t>www.youtube.com</a:t>
            </a:r>
            <a:r>
              <a:rPr lang="en-US" sz="1800" dirty="0" smtClean="0"/>
              <a:t>/</a:t>
            </a:r>
            <a:r>
              <a:rPr lang="en-US" sz="1800" dirty="0" err="1" smtClean="0"/>
              <a:t>watch?v</a:t>
            </a:r>
            <a:r>
              <a:rPr lang="en-US" sz="1800" dirty="0" smtClean="0"/>
              <a:t>=JOxXd6-Orcc&amp;feature=related</a:t>
            </a:r>
            <a:endParaRPr lang="en-US" sz="1800" dirty="0"/>
          </a:p>
        </p:txBody>
      </p:sp>
      <p:pic>
        <p:nvPicPr>
          <p:cNvPr id="4" name="Picture 3" descr="mor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828800"/>
            <a:ext cx="2516124" cy="343849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Web was already a few years old. But slow to gain popularity.</a:t>
            </a:r>
          </a:p>
          <a:p>
            <a:r>
              <a:rPr lang="en-US" dirty="0" smtClean="0"/>
              <a:t>Tim Berners-Lee, inventor of the Web, was still pushing the sled uphill.</a:t>
            </a:r>
          </a:p>
          <a:p>
            <a:r>
              <a:rPr lang="en-US" dirty="0" smtClean="0"/>
              <a:t>People didn’t understand the concept of the Web, and of non-linear information presentation.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Internet promotion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public began to </a:t>
            </a:r>
            <a:r>
              <a:rPr lang="en-US" dirty="0">
                <a:hlinkClick r:id="rId2"/>
              </a:rPr>
              <a:t>notice the internet</a:t>
            </a:r>
            <a:r>
              <a:rPr lang="en-US" dirty="0"/>
              <a:t> around 1993. </a:t>
            </a:r>
            <a:r>
              <a:rPr lang="en-US" sz="1400" dirty="0"/>
              <a:t>https://</a:t>
            </a:r>
            <a:r>
              <a:rPr lang="en-US" sz="1400" dirty="0" err="1"/>
              <a:t>www.youtube.com</a:t>
            </a:r>
            <a:r>
              <a:rPr lang="en-US" sz="1400" dirty="0"/>
              <a:t>/</a:t>
            </a:r>
            <a:r>
              <a:rPr lang="en-US" sz="1400" dirty="0" err="1"/>
              <a:t>watch?v</a:t>
            </a:r>
            <a:r>
              <a:rPr lang="en-US" sz="1400" dirty="0"/>
              <a:t>=</a:t>
            </a:r>
            <a:r>
              <a:rPr lang="en-US" sz="1400" dirty="0" err="1"/>
              <a:t>fxfhInhkvtM</a:t>
            </a:r>
            <a:endParaRPr lang="en-US" sz="1400" dirty="0"/>
          </a:p>
        </p:txBody>
      </p:sp>
      <p:pic>
        <p:nvPicPr>
          <p:cNvPr id="5" name="Picture 4" descr="internetbroadcast9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15722"/>
            <a:ext cx="4940300" cy="36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6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Web was a new way to transfer information among computers.</a:t>
            </a:r>
          </a:p>
          <a:p>
            <a:r>
              <a:rPr lang="en-US" dirty="0" smtClean="0"/>
              <a:t>But the internet had been around a lot longer, transmitting messages by electrical pulses between machines able to read them.</a:t>
            </a:r>
          </a:p>
          <a:p>
            <a:r>
              <a:rPr lang="en-US" dirty="0" smtClean="0"/>
              <a:t>That concept goes back to the nineteenth century: the “Victorian Internet.”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“Victorian internet” was the telegraph.</a:t>
            </a:r>
          </a:p>
          <a:p>
            <a:r>
              <a:rPr lang="en-US" dirty="0" smtClean="0"/>
              <a:t>Samuel F.B. Morse developed a code that allowed anyone connected to a telegraph wire to send and receive messages.</a:t>
            </a:r>
            <a:endParaRPr lang="en-US" dirty="0"/>
          </a:p>
        </p:txBody>
      </p:sp>
      <p:pic>
        <p:nvPicPr>
          <p:cNvPr id="4" name="Picture 3" descr="morse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200400"/>
            <a:ext cx="3118963" cy="322546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7691719" cy="4571999"/>
          </a:xfrm>
        </p:spPr>
        <p:txBody>
          <a:bodyPr>
            <a:normAutofit/>
          </a:bodyPr>
          <a:lstStyle/>
          <a:p>
            <a:r>
              <a:rPr lang="en-US" dirty="0" smtClean="0"/>
              <a:t>The world was connected by instantaneous communication. You could send a message to, say, London or Cairo or Melbourne as rapidly then as you can by email today.</a:t>
            </a:r>
          </a:p>
          <a:p>
            <a:r>
              <a:rPr lang="en-US" sz="1800" dirty="0" smtClean="0"/>
              <a:t>The first message was sent in 1844 by Morse from Washington to Baltimore: “What hath God wrought?” </a:t>
            </a:r>
          </a:p>
          <a:p>
            <a:r>
              <a:rPr lang="en-US" sz="1800" dirty="0" smtClean="0"/>
              <a:t>The first message of most computer programmers nowadays is “Hello, World!” We seem to have lost a bit of gravitas in the new century.</a:t>
            </a:r>
            <a:endParaRPr lang="en-US" sz="1800" dirty="0"/>
          </a:p>
        </p:txBody>
      </p:sp>
      <p:pic>
        <p:nvPicPr>
          <p:cNvPr id="4" name="Picture 3" descr="telegraphk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863352"/>
            <a:ext cx="2659531" cy="199464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5217459" cy="4571999"/>
          </a:xfrm>
        </p:spPr>
        <p:txBody>
          <a:bodyPr/>
          <a:lstStyle/>
          <a:p>
            <a:r>
              <a:rPr lang="en-US" dirty="0" smtClean="0"/>
              <a:t>Of course, the telegraph was not a computer. To have the internet, you need a computer. </a:t>
            </a:r>
          </a:p>
          <a:p>
            <a:r>
              <a:rPr lang="en-US" dirty="0" smtClean="0"/>
              <a:t>The computer is really good at arithmetic. But so was the calculating machine. As early at the 1840s, people could use machines for math.</a:t>
            </a:r>
          </a:p>
          <a:p>
            <a:r>
              <a:rPr lang="en-US" dirty="0" smtClean="0"/>
              <a:t>By the 1930s they were standard. But big and clunky.</a:t>
            </a:r>
            <a:endParaRPr lang="en-US" dirty="0"/>
          </a:p>
        </p:txBody>
      </p:sp>
      <p:pic>
        <p:nvPicPr>
          <p:cNvPr id="4" name="Picture 3" descr="addingmach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013315"/>
            <a:ext cx="3108036" cy="314543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 War II troops discovered they needed better and faster ways to calculate trajectory of anti-aircraft guns.</a:t>
            </a:r>
          </a:p>
          <a:p>
            <a:r>
              <a:rPr lang="en-US" dirty="0" smtClean="0"/>
              <a:t>In 1944, IBM came up with a large calculator able to do that. It used instructions on punched ticker tape.</a:t>
            </a:r>
          </a:p>
          <a:p>
            <a:r>
              <a:rPr lang="en-US" dirty="0" smtClean="0"/>
              <a:t>Ticker tape had been around to report stock market prices since the turn of the twentieth century. </a:t>
            </a:r>
            <a:endParaRPr lang="en-US" dirty="0"/>
          </a:p>
        </p:txBody>
      </p:sp>
      <p:pic>
        <p:nvPicPr>
          <p:cNvPr id="4" name="Picture 3" descr="tickerta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36" y="4945159"/>
            <a:ext cx="3733800" cy="191284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1330</TotalTime>
  <Words>1289</Words>
  <Application>Microsoft Macintosh PowerPoint</Application>
  <PresentationFormat>On-screen Show (4:3)</PresentationFormat>
  <Paragraphs>84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Venture</vt:lpstr>
      <vt:lpstr>The internet</vt:lpstr>
      <vt:lpstr>Internet origins</vt:lpstr>
      <vt:lpstr>Internet origins</vt:lpstr>
      <vt:lpstr>Internet promotion</vt:lpstr>
      <vt:lpstr>Internet origins</vt:lpstr>
      <vt:lpstr>Internet origins</vt:lpstr>
      <vt:lpstr>Internet origins</vt:lpstr>
      <vt:lpstr>Internet origins</vt:lpstr>
      <vt:lpstr>Internet origins</vt:lpstr>
      <vt:lpstr>Internet origins</vt:lpstr>
      <vt:lpstr>Internet origins</vt:lpstr>
      <vt:lpstr>Internet origins</vt:lpstr>
      <vt:lpstr>Internet origins</vt:lpstr>
      <vt:lpstr>Internet origins</vt:lpstr>
      <vt:lpstr>Internet origins</vt:lpstr>
      <vt:lpstr>Internet origins</vt:lpstr>
      <vt:lpstr>Internet origins</vt:lpstr>
      <vt:lpstr>Internet origins</vt:lpstr>
      <vt:lpstr>Internet origins</vt:lpstr>
      <vt:lpstr>Internet origins</vt:lpstr>
      <vt:lpstr>Internet origins</vt:lpstr>
      <vt:lpstr>Internet origins</vt:lpstr>
      <vt:lpstr>Internet origins</vt:lpstr>
    </vt:vector>
  </TitlesOfParts>
  <Company>NDSU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internet</dc:title>
  <dc:creator>Ross Collins</dc:creator>
  <cp:lastModifiedBy>Ross Collins</cp:lastModifiedBy>
  <cp:revision>34</cp:revision>
  <dcterms:created xsi:type="dcterms:W3CDTF">2010-08-30T16:34:29Z</dcterms:created>
  <dcterms:modified xsi:type="dcterms:W3CDTF">2014-08-29T19:30:36Z</dcterms:modified>
</cp:coreProperties>
</file>