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304" r:id="rId24"/>
    <p:sldId id="278" r:id="rId25"/>
    <p:sldId id="279" r:id="rId26"/>
    <p:sldId id="280" r:id="rId27"/>
    <p:sldId id="281" r:id="rId28"/>
    <p:sldId id="282" r:id="rId29"/>
    <p:sldId id="283" r:id="rId30"/>
    <p:sldId id="284" r:id="rId31"/>
    <p:sldId id="285" r:id="rId32"/>
    <p:sldId id="30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33" d="100"/>
          <a:sy n="133" d="100"/>
        </p:scale>
        <p:origin x="-17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1C698D5-2487-4614-9D56-CEF65FE59B78}" type="datetimeFigureOut">
              <a:rPr lang="en-US" smtClean="0"/>
              <a:t>11/25/14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BE1DE3-85E1-4850-967F-05525329CD44}"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698D5-2487-4614-9D56-CEF65FE59B78}" type="datetimeFigureOut">
              <a:rPr lang="en-US" smtClean="0"/>
              <a:t>11/25/14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E1DE3-85E1-4850-967F-05525329CD4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698D5-2487-4614-9D56-CEF65FE59B78}" type="datetimeFigureOut">
              <a:rPr lang="en-US" smtClean="0"/>
              <a:t>11/25/14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E1DE3-85E1-4850-967F-05525329CD4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C698D5-2487-4614-9D56-CEF65FE59B78}" type="datetimeFigureOut">
              <a:rPr lang="en-US" smtClean="0"/>
              <a:t>11/25/14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E1DE3-85E1-4850-967F-05525329CD4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C698D5-2487-4614-9D56-CEF65FE59B78}" type="datetimeFigureOut">
              <a:rPr lang="en-US" smtClean="0"/>
              <a:t>11/25/14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BE1DE3-85E1-4850-967F-05525329CD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C698D5-2487-4614-9D56-CEF65FE59B78}" type="datetimeFigureOut">
              <a:rPr lang="en-US" smtClean="0"/>
              <a:t>11/25/14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E1DE3-85E1-4850-967F-05525329CD4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1C698D5-2487-4614-9D56-CEF65FE59B78}" type="datetimeFigureOut">
              <a:rPr lang="en-US" smtClean="0"/>
              <a:t>11/25/14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E1DE3-85E1-4850-967F-05525329CD4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C698D5-2487-4614-9D56-CEF65FE59B78}" type="datetimeFigureOut">
              <a:rPr lang="en-US" smtClean="0"/>
              <a:t>11/25/14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E1DE3-85E1-4850-967F-05525329CD4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C698D5-2487-4614-9D56-CEF65FE59B78}" type="datetimeFigureOut">
              <a:rPr lang="en-US" smtClean="0"/>
              <a:t>11/25/14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E1DE3-85E1-4850-967F-05525329CD4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1C698D5-2487-4614-9D56-CEF65FE59B78}" type="datetimeFigureOut">
              <a:rPr lang="en-US" smtClean="0"/>
              <a:t>11/25/14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E1DE3-85E1-4850-967F-05525329CD4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C698D5-2487-4614-9D56-CEF65FE59B78}" type="datetimeFigureOut">
              <a:rPr lang="en-US" smtClean="0"/>
              <a:t>11/25/14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E1DE3-85E1-4850-967F-05525329CD4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1C698D5-2487-4614-9D56-CEF65FE59B78}" type="datetimeFigureOut">
              <a:rPr lang="en-US" smtClean="0"/>
              <a:t>11/25/14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BE1DE3-85E1-4850-967F-05525329CD4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7-PtozBKSB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xqAt8A0W204" TargetMode="Externa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Journalism of </a:t>
            </a:r>
            <a:br>
              <a:rPr lang="en-US" dirty="0" smtClean="0"/>
            </a:br>
            <a:r>
              <a:rPr lang="en-US" dirty="0" smtClean="0"/>
              <a:t>a new nation</a:t>
            </a:r>
            <a:endParaRPr lang="en-US" dirty="0"/>
          </a:p>
        </p:txBody>
      </p:sp>
      <p:sp>
        <p:nvSpPr>
          <p:cNvPr id="3" name="Subtitle 2"/>
          <p:cNvSpPr>
            <a:spLocks noGrp="1"/>
          </p:cNvSpPr>
          <p:nvPr>
            <p:ph type="subTitle" idx="1"/>
          </p:nvPr>
        </p:nvSpPr>
        <p:spPr/>
        <p:txBody>
          <a:bodyPr/>
          <a:lstStyle/>
          <a:p>
            <a:r>
              <a:rPr lang="en-US" dirty="0" smtClean="0"/>
              <a:t>The Party Press</a:t>
            </a:r>
            <a:endParaRPr lang="en-US" dirty="0"/>
          </a:p>
        </p:txBody>
      </p:sp>
      <p:pic>
        <p:nvPicPr>
          <p:cNvPr id="4" name="Picture 3" descr="firstamendment.jpg"/>
          <p:cNvPicPr>
            <a:picLocks noChangeAspect="1"/>
          </p:cNvPicPr>
          <p:nvPr/>
        </p:nvPicPr>
        <p:blipFill>
          <a:blip r:embed="rId2"/>
          <a:stretch>
            <a:fillRect/>
          </a:stretch>
        </p:blipFill>
        <p:spPr>
          <a:xfrm>
            <a:off x="2057400" y="4121150"/>
            <a:ext cx="4880575" cy="273685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The was the era of the </a:t>
            </a:r>
            <a:r>
              <a:rPr lang="en-US" b="1" dirty="0" smtClean="0"/>
              <a:t>party press. </a:t>
            </a:r>
          </a:p>
          <a:p>
            <a:r>
              <a:rPr lang="en-US" dirty="0" smtClean="0"/>
              <a:t>Hamilton was a Federalist. He believed in a stronger central government.</a:t>
            </a:r>
          </a:p>
          <a:p>
            <a:r>
              <a:rPr lang="en-US" dirty="0" smtClean="0"/>
              <a:t>His main supporting party newspaper was the </a:t>
            </a:r>
            <a:r>
              <a:rPr lang="en-US" i="1" dirty="0" smtClean="0"/>
              <a:t>Gazette of the United States.</a:t>
            </a:r>
            <a:endParaRPr lang="en-US" i="1"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57200" y="1600200"/>
            <a:ext cx="5334000" cy="4709160"/>
          </a:xfrm>
        </p:spPr>
        <p:txBody>
          <a:bodyPr/>
          <a:lstStyle/>
          <a:p>
            <a:r>
              <a:rPr lang="en-US" dirty="0" smtClean="0"/>
              <a:t>The </a:t>
            </a:r>
            <a:r>
              <a:rPr lang="en-US" i="1" dirty="0" smtClean="0"/>
              <a:t>Gazette</a:t>
            </a:r>
            <a:r>
              <a:rPr lang="en-US" dirty="0" smtClean="0"/>
              <a:t> was edited by John </a:t>
            </a:r>
            <a:r>
              <a:rPr lang="en-US" dirty="0" err="1" smtClean="0"/>
              <a:t>Fenno</a:t>
            </a:r>
            <a:r>
              <a:rPr lang="en-US" dirty="0" smtClean="0"/>
              <a:t>, who was a schoolteacher.</a:t>
            </a:r>
          </a:p>
          <a:p>
            <a:r>
              <a:rPr lang="en-US" dirty="0" smtClean="0"/>
              <a:t>This was unusual; most newspaper editors of the era began by serving as a print shop apprentice.</a:t>
            </a:r>
            <a:endParaRPr lang="en-US" dirty="0"/>
          </a:p>
        </p:txBody>
      </p:sp>
      <p:pic>
        <p:nvPicPr>
          <p:cNvPr id="4" name="Picture 3" descr="gazetteofus.jpg"/>
          <p:cNvPicPr>
            <a:picLocks noChangeAspect="1"/>
          </p:cNvPicPr>
          <p:nvPr/>
        </p:nvPicPr>
        <p:blipFill>
          <a:blip r:embed="rId2"/>
          <a:stretch>
            <a:fillRect/>
          </a:stretch>
        </p:blipFill>
        <p:spPr>
          <a:xfrm>
            <a:off x="5791200" y="1905000"/>
            <a:ext cx="3035808" cy="457200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This may be the beginning of development of journalist as separate profession.</a:t>
            </a:r>
          </a:p>
          <a:p>
            <a:r>
              <a:rPr lang="en-US" dirty="0" smtClean="0"/>
              <a:t>Before this, “journalist” was a printer, a politician, a philosopher.</a:t>
            </a:r>
          </a:p>
          <a:p>
            <a:r>
              <a:rPr lang="en-US" dirty="0" err="1" smtClean="0"/>
              <a:t>Fenno’s</a:t>
            </a:r>
            <a:r>
              <a:rPr lang="en-US" dirty="0" smtClean="0"/>
              <a:t> paper moved from New York to Philadelphia when it became seat of government in 1791.</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Another editor of this era, Noah Webster, was responsible for changing British and Canadian spelling to “American style.”</a:t>
            </a:r>
            <a:endParaRPr lang="en-US" dirty="0"/>
          </a:p>
        </p:txBody>
      </p:sp>
      <p:pic>
        <p:nvPicPr>
          <p:cNvPr id="4" name="Picture 3" descr="webster.png"/>
          <p:cNvPicPr>
            <a:picLocks noChangeAspect="1"/>
          </p:cNvPicPr>
          <p:nvPr/>
        </p:nvPicPr>
        <p:blipFill>
          <a:blip r:embed="rId2"/>
          <a:stretch>
            <a:fillRect/>
          </a:stretch>
        </p:blipFill>
        <p:spPr>
          <a:xfrm>
            <a:off x="2590800" y="3124200"/>
            <a:ext cx="4311254" cy="3594151"/>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pPr>
              <a:buNone/>
            </a:pPr>
            <a:r>
              <a:rPr lang="en-US" dirty="0" smtClean="0"/>
              <a:t>The 1790s saw development of a fundamental disagreement in American governmental philosophy:</a:t>
            </a:r>
          </a:p>
          <a:p>
            <a:r>
              <a:rPr lang="en-US" dirty="0" smtClean="0"/>
              <a:t>Federalists vs. Anti-Federalists.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Federalists like Alexander Hamilton believed in a strong central government, aristocrat controlled.</a:t>
            </a:r>
          </a:p>
          <a:p>
            <a:r>
              <a:rPr lang="en-US" dirty="0" smtClean="0"/>
              <a:t>Anti-Federalists believed in a decentralized government, more agrarian, favoring the common man, and advocated by Thomas Jefferson.</a:t>
            </a:r>
          </a:p>
          <a:p>
            <a:r>
              <a:rPr lang="en-US" dirty="0" smtClean="0"/>
              <a:t>This debate spilled into the press.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The anti-Federalists feared the aristocratic, privileged viewpoint of the Federalists.</a:t>
            </a:r>
          </a:p>
          <a:p>
            <a:r>
              <a:rPr lang="en-US" dirty="0" smtClean="0"/>
              <a:t>Developed as a voice against the perceived aristocratic control was the </a:t>
            </a:r>
            <a:r>
              <a:rPr lang="en-US" i="1" dirty="0" smtClean="0"/>
              <a:t>National Gazette</a:t>
            </a:r>
            <a:r>
              <a:rPr lang="en-US" dirty="0" smtClean="0"/>
              <a:t>.</a:t>
            </a:r>
          </a:p>
          <a:p>
            <a:r>
              <a:rPr lang="en-US" dirty="0" smtClean="0"/>
              <a:t>Philip Freneau was editor.</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57200" y="1600200"/>
            <a:ext cx="5207378" cy="4709160"/>
          </a:xfrm>
        </p:spPr>
        <p:txBody>
          <a:bodyPr/>
          <a:lstStyle/>
          <a:p>
            <a:r>
              <a:rPr lang="en-US" dirty="0" smtClean="0"/>
              <a:t>Freneau wrote, “Public opinion sets the bounds to every government.” </a:t>
            </a:r>
          </a:p>
          <a:p>
            <a:r>
              <a:rPr lang="en-US" dirty="0" smtClean="0"/>
              <a:t>The Federalists would not have agreed with this viewpoint.</a:t>
            </a:r>
            <a:endParaRPr lang="en-US" dirty="0"/>
          </a:p>
        </p:txBody>
      </p:sp>
      <p:pic>
        <p:nvPicPr>
          <p:cNvPr id="4" name="Picture 3" descr="freneau.png"/>
          <p:cNvPicPr>
            <a:picLocks noChangeAspect="1"/>
          </p:cNvPicPr>
          <p:nvPr/>
        </p:nvPicPr>
        <p:blipFill>
          <a:blip r:embed="rId2"/>
          <a:stretch>
            <a:fillRect/>
          </a:stretch>
        </p:blipFill>
        <p:spPr>
          <a:xfrm>
            <a:off x="5664578" y="1740368"/>
            <a:ext cx="3022222" cy="3746032"/>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57200" y="1600200"/>
            <a:ext cx="5486400" cy="4709160"/>
          </a:xfrm>
        </p:spPr>
        <p:txBody>
          <a:bodyPr/>
          <a:lstStyle/>
          <a:p>
            <a:r>
              <a:rPr lang="en-US" dirty="0" smtClean="0"/>
              <a:t>Soon both sides were pouring torrents of abuse at each other through the party press.</a:t>
            </a:r>
            <a:endParaRPr lang="en-US" dirty="0"/>
          </a:p>
        </p:txBody>
      </p:sp>
      <p:pic>
        <p:nvPicPr>
          <p:cNvPr id="4" name="Picture 3" descr="nationalgazette.png"/>
          <p:cNvPicPr>
            <a:picLocks noChangeAspect="1"/>
          </p:cNvPicPr>
          <p:nvPr/>
        </p:nvPicPr>
        <p:blipFill>
          <a:blip r:embed="rId2"/>
          <a:stretch>
            <a:fillRect/>
          </a:stretch>
        </p:blipFill>
        <p:spPr>
          <a:xfrm>
            <a:off x="5943600" y="1828800"/>
            <a:ext cx="3016700" cy="487680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Freneau’s vituperative style led to a split within George Washington’s cabinet.</a:t>
            </a:r>
          </a:p>
          <a:p>
            <a:r>
              <a:rPr lang="en-US" dirty="0" smtClean="0"/>
              <a:t>But Freneau himself made no money on his opinionated paper. It lasted two years.</a:t>
            </a:r>
          </a:p>
          <a:p>
            <a:r>
              <a:rPr lang="en-US" dirty="0" smtClean="0"/>
              <a:t>Ready to take up the anti-Federalist role was Benjamin Franklin’s grandson, Benjamin Franklin Bache.</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One of the most important and often-cited parts of the U.S. Constitution: The First Amendment.</a:t>
            </a:r>
          </a:p>
          <a:p>
            <a:r>
              <a:rPr lang="en-US" sz="1800" b="1" i="1" dirty="0" smtClean="0"/>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lang="en-US" sz="1800" i="1"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Franklin Bache published the </a:t>
            </a:r>
            <a:r>
              <a:rPr lang="en-US" i="1" dirty="0" smtClean="0"/>
              <a:t>Philadelphia General Advertiser</a:t>
            </a:r>
            <a:r>
              <a:rPr lang="en-US" dirty="0" smtClean="0"/>
              <a:t>, also called </a:t>
            </a:r>
            <a:r>
              <a:rPr lang="en-US" i="1" dirty="0" smtClean="0"/>
              <a:t>Aurora</a:t>
            </a:r>
            <a:r>
              <a:rPr lang="en-US" dirty="0" smtClean="0"/>
              <a:t>.</a:t>
            </a:r>
            <a:endParaRPr lang="en-US" dirty="0"/>
          </a:p>
        </p:txBody>
      </p:sp>
      <p:pic>
        <p:nvPicPr>
          <p:cNvPr id="4" name="Picture 3" descr="aurora.jpg"/>
          <p:cNvPicPr>
            <a:picLocks noChangeAspect="1"/>
          </p:cNvPicPr>
          <p:nvPr/>
        </p:nvPicPr>
        <p:blipFill>
          <a:blip r:embed="rId2"/>
          <a:stretch>
            <a:fillRect/>
          </a:stretch>
        </p:blipFill>
        <p:spPr>
          <a:xfrm>
            <a:off x="2350008" y="3276600"/>
            <a:ext cx="4443984" cy="2670048"/>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pPr>
              <a:buNone/>
            </a:pPr>
            <a:r>
              <a:rPr lang="en-US" dirty="0" smtClean="0"/>
              <a:t>This debate came to cover a general definition of how the United States ought to be set up:</a:t>
            </a:r>
          </a:p>
          <a:p>
            <a:r>
              <a:rPr lang="en-US" dirty="0" smtClean="0"/>
              <a:t>Aristocratic?</a:t>
            </a:r>
          </a:p>
          <a:p>
            <a:r>
              <a:rPr lang="en-US" dirty="0" smtClean="0"/>
              <a:t>Or “Common Man?”</a:t>
            </a:r>
          </a:p>
          <a:p>
            <a:r>
              <a:rPr lang="en-US" dirty="0" smtClean="0"/>
              <a:t>This was a </a:t>
            </a:r>
            <a:r>
              <a:rPr lang="en-US" dirty="0" smtClean="0"/>
              <a:t>familiar question in </a:t>
            </a:r>
            <a:r>
              <a:rPr lang="en-US" dirty="0" smtClean="0"/>
              <a:t>many countries, including France during its revolution, as people were questioning centuries of power </a:t>
            </a:r>
            <a:r>
              <a:rPr lang="en-US" dirty="0" smtClean="0"/>
              <a:t>held by </a:t>
            </a:r>
            <a:r>
              <a:rPr lang="en-US" dirty="0" smtClean="0"/>
              <a:t>monarchies.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Being an editor in this age of strong opinions meant more than facing criticism.</a:t>
            </a:r>
          </a:p>
          <a:p>
            <a:r>
              <a:rPr lang="en-US" dirty="0" smtClean="0"/>
              <a:t>John </a:t>
            </a:r>
            <a:r>
              <a:rPr lang="en-US" dirty="0" err="1" smtClean="0"/>
              <a:t>Fenno</a:t>
            </a:r>
            <a:r>
              <a:rPr lang="en-US" dirty="0" smtClean="0"/>
              <a:t> in a rage publicly caned Franklin Bache for criticizing George Washington.</a:t>
            </a:r>
          </a:p>
          <a:p>
            <a:r>
              <a:rPr lang="en-US" dirty="0" smtClean="0"/>
              <a:t>His </a:t>
            </a:r>
            <a:r>
              <a:rPr lang="en-US" i="1" dirty="0" smtClean="0"/>
              <a:t>Aurora </a:t>
            </a:r>
            <a:r>
              <a:rPr lang="en-US" dirty="0" smtClean="0"/>
              <a:t>office was wrecked by Federalists.</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new nation</a:t>
            </a:r>
          </a:p>
        </p:txBody>
      </p:sp>
      <p:sp>
        <p:nvSpPr>
          <p:cNvPr id="3" name="Content Placeholder 2"/>
          <p:cNvSpPr>
            <a:spLocks noGrp="1"/>
          </p:cNvSpPr>
          <p:nvPr>
            <p:ph idx="1"/>
          </p:nvPr>
        </p:nvSpPr>
        <p:spPr/>
        <p:txBody>
          <a:bodyPr/>
          <a:lstStyle/>
          <a:p>
            <a:r>
              <a:rPr lang="en-US" dirty="0"/>
              <a:t>What did Franklin Bache say? “The American nation was debauched by Washington,” 1796.</a:t>
            </a:r>
          </a:p>
          <a:p>
            <a:pPr marL="137160" indent="0">
              <a:buNone/>
            </a:pPr>
            <a:endParaRPr lang="en-US"/>
          </a:p>
        </p:txBody>
      </p:sp>
      <p:pic>
        <p:nvPicPr>
          <p:cNvPr id="4" name="Picture 3" descr="ca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735179"/>
            <a:ext cx="5989389" cy="3777456"/>
          </a:xfrm>
          <a:prstGeom prst="rect">
            <a:avLst/>
          </a:prstGeom>
        </p:spPr>
      </p:pic>
    </p:spTree>
    <p:extLst>
      <p:ext uri="{BB962C8B-B14F-4D97-AF65-F5344CB8AC3E}">
        <p14:creationId xmlns:p14="http://schemas.microsoft.com/office/powerpoint/2010/main" val="3350769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pPr>
              <a:buNone/>
            </a:pPr>
            <a:r>
              <a:rPr lang="en-US" dirty="0" smtClean="0"/>
              <a:t>In typical partisan journalism of the period, Franklin Bache was described as</a:t>
            </a:r>
          </a:p>
          <a:p>
            <a:r>
              <a:rPr lang="en-US" dirty="0" smtClean="0"/>
              <a:t>“This atrocious wretch (worthy descendent of old Ben) knows that all men of any understanding put him down as an abandoned liar; as a tool and a hireling…. He is an ill-looking devil. His eyes never get above your knees. He is of sallow complexion, hollow-cheeked, dead-eyed….”—Cobbett, </a:t>
            </a:r>
            <a:r>
              <a:rPr lang="en-US" i="1" dirty="0" smtClean="0"/>
              <a:t>Porcupine’s Gazette, </a:t>
            </a:r>
            <a:r>
              <a:rPr lang="en-US" dirty="0" smtClean="0"/>
              <a:t>Nov. 16, 1797.</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3124200" y="1600200"/>
            <a:ext cx="5562600" cy="4709160"/>
          </a:xfrm>
        </p:spPr>
        <p:txBody>
          <a:bodyPr>
            <a:normAutofit lnSpcReduction="10000"/>
          </a:bodyPr>
          <a:lstStyle/>
          <a:p>
            <a:r>
              <a:rPr lang="en-US" dirty="0" smtClean="0"/>
              <a:t>So the kind of thing we see in today’s political advertising dates to the founding of the nation.</a:t>
            </a:r>
          </a:p>
          <a:p>
            <a:r>
              <a:rPr lang="en-US" dirty="0" smtClean="0"/>
              <a:t>During this era, criticism of political enemies was particularly vicious and personal.</a:t>
            </a:r>
          </a:p>
          <a:p>
            <a:r>
              <a:rPr lang="en-US" dirty="0" smtClean="0"/>
              <a:t>But in 1796 the Federalists stayed in power, and John Adams became president.</a:t>
            </a:r>
            <a:endParaRPr lang="en-US" dirty="0"/>
          </a:p>
        </p:txBody>
      </p:sp>
      <p:pic>
        <p:nvPicPr>
          <p:cNvPr id="4" name="Picture 3" descr="Johnadam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38600"/>
            <a:ext cx="2522039" cy="243840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To prepare an army for possible war with France, the Federalists imposed a new tax.</a:t>
            </a:r>
          </a:p>
          <a:p>
            <a:r>
              <a:rPr lang="en-US" dirty="0" smtClean="0"/>
              <a:t>The tax fell heavily on farmers and small landowners, who protested strongly.</a:t>
            </a:r>
          </a:p>
          <a:p>
            <a:r>
              <a:rPr lang="en-US" dirty="0" smtClean="0"/>
              <a:t>The Federalists decided it was time to do something about the violently partisan press of the anti-Federalists.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In summer 1798, the Congress passed the Alien and Sedition Acts.</a:t>
            </a:r>
          </a:p>
          <a:p>
            <a:r>
              <a:rPr lang="en-US" dirty="0" smtClean="0"/>
              <a:t>The Sedition Act aimed at anti-Federalist editors.</a:t>
            </a:r>
          </a:p>
          <a:p>
            <a:r>
              <a:rPr lang="en-US" dirty="0" smtClean="0"/>
              <a:t>The Alien Act aimed at immigrants, generally poor, from authoritarian homelands, and so anti-Federalist. Many were Irish.</a:t>
            </a:r>
          </a:p>
          <a:p>
            <a:r>
              <a:rPr lang="en-US" dirty="0" smtClean="0">
                <a:hlinkClick r:id="rId2"/>
              </a:rPr>
              <a:t>President Adams was given </a:t>
            </a:r>
            <a:r>
              <a:rPr lang="en-US" dirty="0" smtClean="0">
                <a:hlinkClick r:id="rId2"/>
              </a:rPr>
              <a:t>power</a:t>
            </a:r>
            <a:r>
              <a:rPr lang="en-US" dirty="0" smtClean="0"/>
              <a:t> to </a:t>
            </a:r>
            <a:r>
              <a:rPr lang="en-US" dirty="0" smtClean="0"/>
              <a:t>deport or punish. </a:t>
            </a:r>
            <a:r>
              <a:rPr lang="en-US" sz="1400" dirty="0"/>
              <a:t>http://www.youtube.com/watch?v=7-PtozBKSBE</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“Sedition” means criticism of the government. In this case, only anti-Federalist newspapers were targeted.</a:t>
            </a:r>
          </a:p>
          <a:p>
            <a:r>
              <a:rPr lang="en-US" dirty="0" smtClean="0"/>
              <a:t>Editors could be fined or imprisoned for “scandalous or malicious” statements “exciting…a hatred of the good people of the United States.”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825034" y="1600200"/>
            <a:ext cx="3861765" cy="4709160"/>
          </a:xfrm>
        </p:spPr>
        <p:txBody>
          <a:bodyPr/>
          <a:lstStyle/>
          <a:p>
            <a:r>
              <a:rPr lang="en-US" dirty="0" smtClean="0"/>
              <a:t>The Alien and Sedition Acts lasted two years.</a:t>
            </a:r>
          </a:p>
          <a:p>
            <a:r>
              <a:rPr lang="en-US" dirty="0" smtClean="0"/>
              <a:t>They clearly violated the spirit of American freedom to criticize the government and its political leaders.</a:t>
            </a:r>
          </a:p>
          <a:p>
            <a:pPr>
              <a:buNone/>
            </a:pPr>
            <a:endParaRPr lang="en-US" dirty="0"/>
          </a:p>
        </p:txBody>
      </p:sp>
      <p:pic>
        <p:nvPicPr>
          <p:cNvPr id="4" name="Picture 3" descr="seditionact.png"/>
          <p:cNvPicPr>
            <a:picLocks noChangeAspect="1"/>
          </p:cNvPicPr>
          <p:nvPr/>
        </p:nvPicPr>
        <p:blipFill>
          <a:blip r:embed="rId2"/>
          <a:stretch>
            <a:fillRect/>
          </a:stretch>
        </p:blipFill>
        <p:spPr>
          <a:xfrm>
            <a:off x="762000" y="1676400"/>
            <a:ext cx="4063035" cy="464820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Journalists and others use the First Amendment almost daily, as a defense for publishing all kinds of media material.</a:t>
            </a:r>
          </a:p>
          <a:p>
            <a:r>
              <a:rPr lang="en-US" dirty="0" smtClean="0"/>
              <a:t>As well, it defends free speech as it relates to pornography, Neo-Nazi marches, burning the Koran, and all kinds of related areas.</a:t>
            </a:r>
          </a:p>
          <a:p>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One advanced feature of the acts at the time: a defense against the press making malicious and false statements against government officials.</a:t>
            </a:r>
          </a:p>
          <a:p>
            <a:r>
              <a:rPr lang="en-US" dirty="0" smtClean="0"/>
              <a:t>An editor could use two defenses: truth, and right to jury trial to determine both law and fact.</a:t>
            </a:r>
          </a:p>
          <a:p>
            <a:r>
              <a:rPr lang="en-US" dirty="0" smtClean="0"/>
              <a:t>These defenses have become part of </a:t>
            </a:r>
            <a:r>
              <a:rPr lang="en-US" dirty="0" smtClean="0"/>
              <a:t>U.S. libel </a:t>
            </a:r>
            <a:r>
              <a:rPr lang="en-US" dirty="0" smtClean="0"/>
              <a:t>law today.</a:t>
            </a:r>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The acts offered a great rallying cause for the Anti-Federalists. </a:t>
            </a:r>
          </a:p>
          <a:p>
            <a:r>
              <a:rPr lang="en-US" dirty="0" smtClean="0"/>
              <a:t>The Sedition Act was used as revenge against opposition politicians.</a:t>
            </a:r>
          </a:p>
          <a:p>
            <a:r>
              <a:rPr lang="en-US" dirty="0" smtClean="0"/>
              <a:t>An editor from Vermont was fined for accusing President Adams of “ridiculous pomp, foolish, adulation, and selfish avarice.”</a:t>
            </a:r>
          </a:p>
          <a:p>
            <a:r>
              <a:rPr lang="en-US" dirty="0" smtClean="0"/>
              <a:t>Neighbors who rallied to his side were jailed.</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Adams</a:t>
            </a:r>
          </a:p>
        </p:txBody>
      </p:sp>
      <p:sp>
        <p:nvSpPr>
          <p:cNvPr id="3" name="Content Placeholder 2"/>
          <p:cNvSpPr>
            <a:spLocks noGrp="1"/>
          </p:cNvSpPr>
          <p:nvPr>
            <p:ph idx="1"/>
          </p:nvPr>
        </p:nvSpPr>
        <p:spPr/>
        <p:txBody>
          <a:bodyPr/>
          <a:lstStyle/>
          <a:p>
            <a:r>
              <a:rPr lang="en-US" dirty="0"/>
              <a:t>John Adams found himself unpopular, but the </a:t>
            </a:r>
            <a:r>
              <a:rPr lang="en-US" dirty="0">
                <a:hlinkClick r:id="rId2"/>
              </a:rPr>
              <a:t>Alien and Sedition Acts </a:t>
            </a:r>
            <a:r>
              <a:rPr lang="en-US" dirty="0"/>
              <a:t>clearly violated the Constitution. </a:t>
            </a:r>
            <a:r>
              <a:rPr lang="en-US" sz="1400" dirty="0"/>
              <a:t>http://</a:t>
            </a:r>
            <a:r>
              <a:rPr lang="en-US" sz="1400" dirty="0" err="1"/>
              <a:t>www.youtube.com</a:t>
            </a:r>
            <a:r>
              <a:rPr lang="en-US" sz="1400" dirty="0"/>
              <a:t>/</a:t>
            </a:r>
            <a:r>
              <a:rPr lang="en-US" sz="1400" dirty="0" err="1"/>
              <a:t>watch?v</a:t>
            </a:r>
            <a:r>
              <a:rPr lang="en-US" sz="1400" dirty="0"/>
              <a:t>=xqAt8A0W204</a:t>
            </a:r>
          </a:p>
        </p:txBody>
      </p:sp>
      <p:pic>
        <p:nvPicPr>
          <p:cNvPr id="4" name="Picture 3" descr="adamsvide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3088096"/>
            <a:ext cx="6553200" cy="3484638"/>
          </a:xfrm>
          <a:prstGeom prst="rect">
            <a:avLst/>
          </a:prstGeom>
        </p:spPr>
      </p:pic>
    </p:spTree>
    <p:extLst>
      <p:ext uri="{BB962C8B-B14F-4D97-AF65-F5344CB8AC3E}">
        <p14:creationId xmlns:p14="http://schemas.microsoft.com/office/powerpoint/2010/main" val="3449814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57200" y="1600200"/>
            <a:ext cx="8229600" cy="4709160"/>
          </a:xfrm>
        </p:spPr>
        <p:txBody>
          <a:bodyPr/>
          <a:lstStyle/>
          <a:p>
            <a:r>
              <a:rPr lang="en-US" dirty="0" smtClean="0"/>
              <a:t>But the obvious misuse and hypocrisy of these laws led to Federalists’ downfall.</a:t>
            </a:r>
          </a:p>
          <a:p>
            <a:r>
              <a:rPr lang="en-US" dirty="0" smtClean="0"/>
              <a:t>Popular support for the Federalists dwindled.</a:t>
            </a:r>
          </a:p>
          <a:p>
            <a:r>
              <a:rPr lang="en-US" dirty="0" smtClean="0"/>
              <a:t>Both Bache and opposing editor </a:t>
            </a:r>
            <a:r>
              <a:rPr lang="en-US" dirty="0" err="1" smtClean="0"/>
              <a:t>Fenno</a:t>
            </a:r>
            <a:r>
              <a:rPr lang="en-US" dirty="0" smtClean="0"/>
              <a:t> died in 1800. The laws expired in March 1801.</a:t>
            </a:r>
          </a:p>
          <a:p>
            <a:r>
              <a:rPr lang="en-US" dirty="0" smtClean="0"/>
              <a:t>Thomas Jefferson, Anti-Federalist, was elected president.</a:t>
            </a:r>
          </a:p>
          <a:p>
            <a:endParaRPr lang="en-US" dirty="0"/>
          </a:p>
        </p:txBody>
      </p:sp>
      <p:pic>
        <p:nvPicPr>
          <p:cNvPr id="4" name="Picture 3" descr="jefferson.png"/>
          <p:cNvPicPr>
            <a:picLocks noChangeAspect="1"/>
          </p:cNvPicPr>
          <p:nvPr/>
        </p:nvPicPr>
        <p:blipFill>
          <a:blip r:embed="rId2"/>
          <a:stretch>
            <a:fillRect/>
          </a:stretch>
        </p:blipFill>
        <p:spPr>
          <a:xfrm>
            <a:off x="3352800" y="4533901"/>
            <a:ext cx="1664939" cy="190500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The Federalists still had power, however; the majority of the press was anti-Jefferson.</a:t>
            </a:r>
          </a:p>
          <a:p>
            <a:r>
              <a:rPr lang="en-US" dirty="0" smtClean="0"/>
              <a:t>Alexander Hamilton funded a new anti-Jefferson newspaper, the </a:t>
            </a:r>
            <a:r>
              <a:rPr lang="en-US" i="1" dirty="0" smtClean="0"/>
              <a:t>New York Evening Post</a:t>
            </a:r>
            <a:r>
              <a:rPr lang="en-US" dirty="0" smtClean="0"/>
              <a:t>, William Coleman, editor. Hamilton wrote the editorials.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57200" y="1600200"/>
            <a:ext cx="5207530" cy="4709160"/>
          </a:xfrm>
        </p:spPr>
        <p:txBody>
          <a:bodyPr/>
          <a:lstStyle/>
          <a:p>
            <a:r>
              <a:rPr lang="en-US" dirty="0" smtClean="0"/>
              <a:t>But the strong voice for the Federalists was further weakened when in 1804 Hamilton died in a duel—with no less than the vice president of the United States, Aaron Burr.</a:t>
            </a:r>
            <a:endParaRPr lang="en-US" dirty="0"/>
          </a:p>
        </p:txBody>
      </p:sp>
      <p:pic>
        <p:nvPicPr>
          <p:cNvPr id="4" name="Picture 3" descr="hamiltonobit.jpg"/>
          <p:cNvPicPr>
            <a:picLocks noChangeAspect="1"/>
          </p:cNvPicPr>
          <p:nvPr/>
        </p:nvPicPr>
        <p:blipFill>
          <a:blip r:embed="rId2"/>
          <a:stretch>
            <a:fillRect/>
          </a:stretch>
        </p:blipFill>
        <p:spPr>
          <a:xfrm>
            <a:off x="5410200" y="1752600"/>
            <a:ext cx="3551370" cy="4953000"/>
          </a:xfrm>
          <a:prstGeom prst="rect">
            <a:avLst/>
          </a:prstGeom>
        </p:spPr>
      </p:pic>
      <p:pic>
        <p:nvPicPr>
          <p:cNvPr id="5" name="Picture 4" descr="aaronbur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724400"/>
            <a:ext cx="1371600" cy="1778295"/>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Jefferson strongly supported press freedom. But he became exasperated at the tone of the opposition press.</a:t>
            </a:r>
          </a:p>
          <a:p>
            <a:r>
              <a:rPr lang="en-US" dirty="0" smtClean="0"/>
              <a:t>But he declared he would nevertheless “protect their lying and calumniating.”</a:t>
            </a:r>
          </a:p>
          <a:p>
            <a:r>
              <a:rPr lang="en-US" dirty="0" smtClean="0"/>
              <a:t>His assistants did try to hound the press under state sedition or libel laws.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The press itself was also growing in circulation during this period.</a:t>
            </a:r>
          </a:p>
          <a:p>
            <a:r>
              <a:rPr lang="en-US" dirty="0" smtClean="0"/>
              <a:t>The first daily, </a:t>
            </a:r>
            <a:r>
              <a:rPr lang="en-US" i="1" dirty="0" smtClean="0"/>
              <a:t>Pennsylvania Evening Post</a:t>
            </a:r>
            <a:r>
              <a:rPr lang="en-US" dirty="0" smtClean="0"/>
              <a:t>, was established in Philadelphia in 1783. It lasted two years.</a:t>
            </a:r>
          </a:p>
          <a:p>
            <a:r>
              <a:rPr lang="en-US" dirty="0" smtClean="0"/>
              <a:t>A second daily, the </a:t>
            </a:r>
            <a:r>
              <a:rPr lang="en-US" i="1" dirty="0" smtClean="0"/>
              <a:t>Pennsylvania Packet and Daily Advertiser</a:t>
            </a:r>
            <a:r>
              <a:rPr lang="en-US" dirty="0" smtClean="0"/>
              <a:t>, established the next years, was more successful. Co-editors were John Dunlap and David C. </a:t>
            </a:r>
            <a:r>
              <a:rPr lang="en-US" dirty="0" err="1" smtClean="0"/>
              <a:t>Claypoole</a:t>
            </a:r>
            <a:r>
              <a:rPr lang="en-US" dirty="0" smtClean="0"/>
              <a:t>.</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By 1800 most large American cities had dailies.</a:t>
            </a:r>
          </a:p>
          <a:p>
            <a:r>
              <a:rPr lang="en-US" dirty="0" smtClean="0"/>
              <a:t>Dailies grew as coffeehouses became more popular—this was where many read newspapers at the time.</a:t>
            </a:r>
          </a:p>
          <a:p>
            <a:r>
              <a:rPr lang="en-US" dirty="0" smtClean="0"/>
              <a:t>American dailies had to compete with the readily available London press.</a:t>
            </a:r>
          </a:p>
          <a:p>
            <a:r>
              <a:rPr lang="en-US" dirty="0" smtClean="0"/>
              <a:t>They competed by offering shipping news an local and commercial material.</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By the first quarter of the nineteenth century, the ideal of timeliness seemed to become more and more important.</a:t>
            </a:r>
          </a:p>
          <a:p>
            <a:r>
              <a:rPr lang="en-US" dirty="0" smtClean="0"/>
              <a:t>The </a:t>
            </a:r>
            <a:r>
              <a:rPr lang="en-US" i="1" dirty="0" smtClean="0"/>
              <a:t>New World </a:t>
            </a:r>
            <a:r>
              <a:rPr lang="en-US" dirty="0" smtClean="0"/>
              <a:t>of Philadelphia began publishing a morning and evening edition.</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As it seems so important, we presume it must have been heavily debated by the Founding Fathers in the 1780s.</a:t>
            </a:r>
          </a:p>
          <a:p>
            <a:r>
              <a:rPr lang="en-US" dirty="0" smtClean="0"/>
              <a:t>But it wasn’t. The press seldom mentioned it.</a:t>
            </a:r>
          </a:p>
          <a:p>
            <a:pPr>
              <a:buNone/>
            </a:pPr>
            <a:endParaRPr lang="en-US" dirty="0" smtClean="0"/>
          </a:p>
          <a:p>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Papers normally cost six cents. Same as the cost of one-fourth pound of bacon, or a pint of whiskey, two 1820s staples.</a:t>
            </a:r>
          </a:p>
          <a:p>
            <a:r>
              <a:rPr lang="en-US" dirty="0" smtClean="0"/>
              <a:t>Circulations were small: 1,500 was considered high. By 1820, 24 dailies were published in the United States.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57200" y="1600200"/>
            <a:ext cx="3124200" cy="4709160"/>
          </a:xfrm>
        </p:spPr>
        <p:txBody>
          <a:bodyPr/>
          <a:lstStyle/>
          <a:p>
            <a:r>
              <a:rPr lang="en-US" dirty="0" smtClean="0"/>
              <a:t>These papers were still expensive, making the coffeehouse the common place to read them.</a:t>
            </a:r>
          </a:p>
        </p:txBody>
      </p:sp>
      <p:pic>
        <p:nvPicPr>
          <p:cNvPr id="4" name="Picture 3" descr="coffeehouse.png"/>
          <p:cNvPicPr>
            <a:picLocks noChangeAspect="1"/>
          </p:cNvPicPr>
          <p:nvPr/>
        </p:nvPicPr>
        <p:blipFill>
          <a:blip r:embed="rId2"/>
          <a:stretch>
            <a:fillRect/>
          </a:stretch>
        </p:blipFill>
        <p:spPr>
          <a:xfrm>
            <a:off x="3581400" y="1828800"/>
            <a:ext cx="5395421" cy="4686594"/>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The press was aggressively expanding westward with the new frontier.</a:t>
            </a:r>
          </a:p>
          <a:p>
            <a:r>
              <a:rPr lang="en-US" dirty="0" smtClean="0"/>
              <a:t>Jefferson was opposed to imperialist expansion, but couldn’t pass up a great deal from Napoleon: the Louisiana Territory was up for sale!</a:t>
            </a:r>
          </a:p>
          <a:p>
            <a:r>
              <a:rPr lang="en-US" dirty="0" smtClean="0"/>
              <a:t>Settlers poured into the southern territory. The northern part, such as North Dakota, took another half century to see settlement.</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One of the first businesses to set up in a new frontier town was the newspaper.</a:t>
            </a:r>
          </a:p>
          <a:p>
            <a:r>
              <a:rPr lang="en-US" dirty="0" smtClean="0"/>
              <a:t>Editors were needed to promote the new village, to attract more settlers.</a:t>
            </a:r>
            <a:endParaRPr lang="en-US" dirty="0"/>
          </a:p>
        </p:txBody>
      </p:sp>
      <p:pic>
        <p:nvPicPr>
          <p:cNvPr id="4" name="Picture 3" descr="frontiereditoroffice.jpg"/>
          <p:cNvPicPr>
            <a:picLocks noChangeAspect="1"/>
          </p:cNvPicPr>
          <p:nvPr/>
        </p:nvPicPr>
        <p:blipFill>
          <a:blip r:embed="rId2"/>
          <a:stretch>
            <a:fillRect/>
          </a:stretch>
        </p:blipFill>
        <p:spPr>
          <a:xfrm>
            <a:off x="4648200" y="3505200"/>
            <a:ext cx="4211638" cy="320040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The first paper west of the Appalachian Mountains was in Pittsburgh, 1786. The second, Lexington, Kentucky, 1787.</a:t>
            </a:r>
          </a:p>
          <a:p>
            <a:r>
              <a:rPr lang="en-US" dirty="0" smtClean="0"/>
              <a:t>These had little local news, so borrowed from the East Coast or London.</a:t>
            </a:r>
          </a:p>
          <a:p>
            <a:r>
              <a:rPr lang="en-US" dirty="0" smtClean="0"/>
              <a:t>Advertising was scarce, but the government used the paper to publish legal advertising. This often kept newspapers in business.</a:t>
            </a:r>
          </a:p>
          <a:p>
            <a:r>
              <a:rPr lang="en-US" dirty="0" smtClean="0"/>
              <a:t>So, in effect, it was the government that supported the frontier press.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Fargo as a frontier city arrived late, in 1871.</a:t>
            </a:r>
            <a:endParaRPr lang="en-US" dirty="0"/>
          </a:p>
        </p:txBody>
      </p:sp>
      <p:pic>
        <p:nvPicPr>
          <p:cNvPr id="6" name="Picture 5" descr="fargofrontier.jpg"/>
          <p:cNvPicPr>
            <a:picLocks noChangeAspect="1"/>
          </p:cNvPicPr>
          <p:nvPr/>
        </p:nvPicPr>
        <p:blipFill>
          <a:blip r:embed="rId2"/>
          <a:stretch>
            <a:fillRect/>
          </a:stretch>
        </p:blipFill>
        <p:spPr>
          <a:xfrm>
            <a:off x="988466" y="2179638"/>
            <a:ext cx="7012534" cy="4678362"/>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The frontier press tended to be opinionated, with flamboyant editors and not much real news.</a:t>
            </a:r>
          </a:p>
          <a:p>
            <a:r>
              <a:rPr lang="en-US" dirty="0" smtClean="0"/>
              <a:t>But the idea of reporting had grown from the late 1700s. The concept of allowing press to cover meetings began with the government in 1795 deciding to allow reporters to both House and Senate sessions.</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57200" y="1600200"/>
            <a:ext cx="4114800" cy="4709160"/>
          </a:xfrm>
        </p:spPr>
        <p:txBody>
          <a:bodyPr>
            <a:normAutofit fontScale="92500" lnSpcReduction="10000"/>
          </a:bodyPr>
          <a:lstStyle/>
          <a:p>
            <a:r>
              <a:rPr lang="en-US" dirty="0" smtClean="0"/>
              <a:t>The new paper in the new capital of Washington, D.C., was the </a:t>
            </a:r>
            <a:r>
              <a:rPr lang="en-US" i="1" dirty="0" smtClean="0"/>
              <a:t>National Intelligencer</a:t>
            </a:r>
            <a:r>
              <a:rPr lang="en-US" dirty="0" smtClean="0"/>
              <a:t>.</a:t>
            </a:r>
          </a:p>
          <a:p>
            <a:r>
              <a:rPr lang="en-US" dirty="0" smtClean="0"/>
              <a:t>It was the semi-official voice of the Jefferson administration, but tried to avoid taking sides as common in the partisan press of the day.</a:t>
            </a:r>
            <a:endParaRPr lang="en-US" dirty="0"/>
          </a:p>
        </p:txBody>
      </p:sp>
      <p:pic>
        <p:nvPicPr>
          <p:cNvPr id="4" name="Picture 3" descr="nationalintelligencer.png"/>
          <p:cNvPicPr>
            <a:picLocks noChangeAspect="1"/>
          </p:cNvPicPr>
          <p:nvPr/>
        </p:nvPicPr>
        <p:blipFill>
          <a:blip r:embed="rId2"/>
          <a:stretch>
            <a:fillRect/>
          </a:stretch>
        </p:blipFill>
        <p:spPr>
          <a:xfrm>
            <a:off x="4603303" y="1752600"/>
            <a:ext cx="4540697" cy="3610784"/>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After 1810 state after state gave the “common man,” that is, the man without property, the right to vote. </a:t>
            </a:r>
            <a:r>
              <a:rPr lang="en-US" sz="2000" dirty="0" smtClean="0"/>
              <a:t>(Women and slaves were excluded.)</a:t>
            </a:r>
            <a:endParaRPr lang="en-US" sz="2000" dirty="0" smtClean="0"/>
          </a:p>
          <a:p>
            <a:r>
              <a:rPr lang="en-US" dirty="0" smtClean="0"/>
              <a:t>Newspapers were becoming more popular, and began to reach out to this new group of readers.</a:t>
            </a:r>
          </a:p>
          <a:p>
            <a:r>
              <a:rPr lang="en-US" dirty="0" smtClean="0"/>
              <a:t>The 1828 election of Andrew Jackson as president is seen as the victory of the common folk.</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Shortly after, a labor press was established. The stage was set for 1833, and the Penny Press.</a:t>
            </a:r>
          </a:p>
          <a:p>
            <a:pPr>
              <a:buNone/>
            </a:pPr>
            <a:endParaRPr lang="en-US" dirty="0" smtClean="0"/>
          </a:p>
        </p:txBody>
      </p:sp>
      <p:pic>
        <p:nvPicPr>
          <p:cNvPr id="4" name="Picture 3" descr="jacksoninauguration.jpg"/>
          <p:cNvPicPr>
            <a:picLocks noChangeAspect="1"/>
          </p:cNvPicPr>
          <p:nvPr/>
        </p:nvPicPr>
        <p:blipFill>
          <a:blip r:embed="rId2"/>
          <a:stretch>
            <a:fillRect/>
          </a:stretch>
        </p:blipFill>
        <p:spPr>
          <a:xfrm>
            <a:off x="2743200" y="2819400"/>
            <a:ext cx="4000500" cy="365760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Why was it not debated? Probably because it was already part of American press freedoms.</a:t>
            </a:r>
          </a:p>
          <a:p>
            <a:r>
              <a:rPr lang="en-US" dirty="0" smtClean="0"/>
              <a:t>British Common Law had ruled in the colonies; by this period it had evolved to already grant a wide variety of free-press rights.</a:t>
            </a:r>
          </a:p>
          <a:p>
            <a:r>
              <a:rPr lang="en-US" dirty="0" smtClean="0"/>
              <a:t>But freedom of expression at this time did not include seditious libel. Criticizing the government had been still forbidden.</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pPr>
              <a:buNone/>
            </a:pPr>
            <a:r>
              <a:rPr lang="en-US" dirty="0" smtClean="0"/>
              <a:t>In short, the partisan press era of the 1780s-1820s:</a:t>
            </a:r>
          </a:p>
          <a:p>
            <a:r>
              <a:rPr lang="en-US" dirty="0" smtClean="0"/>
              <a:t>Featured an outspoken, </a:t>
            </a:r>
            <a:r>
              <a:rPr lang="en-US" dirty="0" smtClean="0"/>
              <a:t>political press</a:t>
            </a:r>
            <a:r>
              <a:rPr lang="en-US" dirty="0" smtClean="0"/>
              <a:t>.</a:t>
            </a:r>
          </a:p>
          <a:p>
            <a:r>
              <a:rPr lang="en-US" dirty="0" smtClean="0"/>
              <a:t>Was expensive, attracted elites.</a:t>
            </a:r>
          </a:p>
          <a:p>
            <a:r>
              <a:rPr lang="en-US" dirty="0" smtClean="0"/>
              <a:t>And, in the West, a press </a:t>
            </a:r>
            <a:r>
              <a:rPr lang="en-US" dirty="0" smtClean="0"/>
              <a:t>to “boom” (promote) </a:t>
            </a:r>
            <a:r>
              <a:rPr lang="en-US" dirty="0" smtClean="0"/>
              <a:t>new </a:t>
            </a:r>
            <a:r>
              <a:rPr lang="en-US" dirty="0" smtClean="0"/>
              <a:t>settlements.</a:t>
            </a:r>
            <a:endParaRPr lang="en-US" dirty="0" smtClean="0"/>
          </a:p>
          <a:p>
            <a:r>
              <a:rPr lang="en-US" dirty="0" smtClean="0"/>
              <a:t>The </a:t>
            </a:r>
            <a:r>
              <a:rPr lang="en-US" dirty="0" smtClean="0"/>
              <a:t>aristocrats </a:t>
            </a:r>
            <a:r>
              <a:rPr lang="en-US" smtClean="0"/>
              <a:t>of the </a:t>
            </a:r>
            <a:r>
              <a:rPr lang="en-US" dirty="0" smtClean="0"/>
              <a:t>early </a:t>
            </a:r>
            <a:r>
              <a:rPr lang="en-US" smtClean="0"/>
              <a:t>United States </a:t>
            </a:r>
            <a:r>
              <a:rPr lang="en-US" dirty="0" smtClean="0"/>
              <a:t>failed to craft a country reflecting their </a:t>
            </a:r>
            <a:r>
              <a:rPr lang="en-US" dirty="0" smtClean="0"/>
              <a:t>ideals, although the struggle between “elites” and “common folk” seems to continue today.</a:t>
            </a:r>
            <a:endParaRPr lang="en-US" dirty="0" smtClean="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As well, nine of the original 13 states already had free-press articles in their own constitutions.</a:t>
            </a:r>
          </a:p>
          <a:p>
            <a:r>
              <a:rPr lang="en-US" dirty="0" smtClean="0"/>
              <a:t>Free press in the United States is constitutionally protected.</a:t>
            </a:r>
          </a:p>
          <a:p>
            <a:r>
              <a:rPr lang="en-US" dirty="0" smtClean="0"/>
              <a:t>This is not necessarily true in other countries. In Britain, Parliament can change press freedoms. In the United States, is requires a constitutional amendment.</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57200" y="1600200"/>
            <a:ext cx="5410200" cy="4709160"/>
          </a:xfrm>
        </p:spPr>
        <p:txBody>
          <a:bodyPr/>
          <a:lstStyle/>
          <a:p>
            <a:r>
              <a:rPr lang="en-US" dirty="0" smtClean="0"/>
              <a:t>This country’s free press law was the world’s most advanced for the period.</a:t>
            </a:r>
          </a:p>
          <a:p>
            <a:r>
              <a:rPr lang="en-US" dirty="0" smtClean="0"/>
              <a:t>In France, after the French Revolution of 1789, the Rights of Man borrowed from the U.S. Constitution to provide a similar concept. </a:t>
            </a:r>
            <a:endParaRPr lang="en-US" dirty="0"/>
          </a:p>
        </p:txBody>
      </p:sp>
      <p:pic>
        <p:nvPicPr>
          <p:cNvPr id="4" name="Picture 3" descr="rightsofman.png"/>
          <p:cNvPicPr>
            <a:picLocks noChangeAspect="1"/>
          </p:cNvPicPr>
          <p:nvPr/>
        </p:nvPicPr>
        <p:blipFill>
          <a:blip r:embed="rId2"/>
          <a:stretch>
            <a:fillRect/>
          </a:stretch>
        </p:blipFill>
        <p:spPr>
          <a:xfrm>
            <a:off x="5867400" y="1790700"/>
            <a:ext cx="3156390" cy="4229100"/>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a:xfrm>
            <a:off x="457200" y="1600200"/>
            <a:ext cx="5594165" cy="4709160"/>
          </a:xfrm>
        </p:spPr>
        <p:txBody>
          <a:bodyPr/>
          <a:lstStyle/>
          <a:p>
            <a:r>
              <a:rPr lang="en-US" dirty="0" smtClean="0"/>
              <a:t>Framers of the constitution were led by Alexander Hamilton.</a:t>
            </a:r>
          </a:p>
          <a:p>
            <a:r>
              <a:rPr lang="en-US" dirty="0" smtClean="0"/>
              <a:t>He wrote editorials, later converted to pamphlets, to persuade states to ratify the new constitution.</a:t>
            </a:r>
          </a:p>
          <a:p>
            <a:r>
              <a:rPr lang="en-US" dirty="0" smtClean="0"/>
              <a:t>In this way, he was an early journalist, a patriot and philosopher.</a:t>
            </a:r>
            <a:endParaRPr lang="en-US" dirty="0"/>
          </a:p>
        </p:txBody>
      </p:sp>
      <p:pic>
        <p:nvPicPr>
          <p:cNvPr id="4" name="Picture 3" descr="hamilton.png"/>
          <p:cNvPicPr>
            <a:picLocks noChangeAspect="1"/>
          </p:cNvPicPr>
          <p:nvPr/>
        </p:nvPicPr>
        <p:blipFill>
          <a:blip r:embed="rId2"/>
          <a:stretch>
            <a:fillRect/>
          </a:stretch>
        </p:blipFill>
        <p:spPr>
          <a:xfrm>
            <a:off x="6051365" y="1600200"/>
            <a:ext cx="2958730" cy="3377778"/>
          </a:xfrm>
          <a:prstGeom prst="rect">
            <a:avLst/>
          </a:prstGeom>
        </p:spPr>
      </p:pic>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nation</a:t>
            </a:r>
            <a:endParaRPr lang="en-US" dirty="0"/>
          </a:p>
        </p:txBody>
      </p:sp>
      <p:sp>
        <p:nvSpPr>
          <p:cNvPr id="3" name="Content Placeholder 2"/>
          <p:cNvSpPr>
            <a:spLocks noGrp="1"/>
          </p:cNvSpPr>
          <p:nvPr>
            <p:ph idx="1"/>
          </p:nvPr>
        </p:nvSpPr>
        <p:spPr/>
        <p:txBody>
          <a:bodyPr/>
          <a:lstStyle/>
          <a:p>
            <a:r>
              <a:rPr lang="en-US" dirty="0" smtClean="0"/>
              <a:t>Hamilton was not so unusual. Most politicians in the era around 1800 were also journalists when necessary.</a:t>
            </a:r>
          </a:p>
          <a:p>
            <a:r>
              <a:rPr lang="en-US" dirty="0" smtClean="0"/>
              <a:t>Journalists then were often political figures who wrote to persuade.</a:t>
            </a:r>
          </a:p>
          <a:p>
            <a:r>
              <a:rPr lang="en-US" dirty="0" smtClean="0"/>
              <a:t>And most newspapers and media of the time were designed as a persuasive vehicle.</a:t>
            </a:r>
            <a:endParaRPr lang="en-US" dirty="0"/>
          </a:p>
        </p:txBody>
      </p:sp>
    </p:spTree>
  </p:cSld>
  <p:clrMapOvr>
    <a:masterClrMapping/>
  </p:clrMapOvr>
  <mc:AlternateContent xmlns:mc="http://schemas.openxmlformats.org/markup-compatibility/2006" xmlns:mp="http://schemas.microsoft.com/office/mac/powerpoint/2008/main">
    <mc:Choice Requires="mp">
      <p:transition xmlns:p14="http://schemas.microsoft.com/office/powerpoint/2010/main">
        <p14:flip dir="r"/>
      </p:transition>
    </mc:Choice>
    <mc:Fallback xmlns="" xmlns:mv="urn:schemas-microsoft-com:mac:vml">
      <p:transition>
        <p:newsflash/>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ヒラギノ丸ゴ Pro W4"/>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ＭＳ 明朝"/>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Apex.thmx</Template>
  <TotalTime>355</TotalTime>
  <Words>2304</Words>
  <Application>Microsoft Macintosh PowerPoint</Application>
  <PresentationFormat>On-screen Show (4:3)</PresentationFormat>
  <Paragraphs>172</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Apex</vt:lpstr>
      <vt:lpstr>Journalism of  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Adams</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lpstr>A new nation</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Journalism of  a new nation</dc:title>
  <dc:creator>Ross Collins</dc:creator>
  <cp:lastModifiedBy>Ross Collins</cp:lastModifiedBy>
  <cp:revision>40</cp:revision>
  <dcterms:created xsi:type="dcterms:W3CDTF">2010-11-15T17:42:18Z</dcterms:created>
  <dcterms:modified xsi:type="dcterms:W3CDTF">2014-11-25T19:27:32Z</dcterms:modified>
</cp:coreProperties>
</file>