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7" r:id="rId3"/>
    <p:sldId id="258" r:id="rId4"/>
    <p:sldId id="259" r:id="rId5"/>
    <p:sldId id="260" r:id="rId6"/>
    <p:sldId id="261" r:id="rId7"/>
    <p:sldId id="262" r:id="rId8"/>
    <p:sldId id="263" r:id="rId9"/>
    <p:sldId id="264" r:id="rId10"/>
    <p:sldId id="266" r:id="rId11"/>
    <p:sldId id="267" r:id="rId12"/>
    <p:sldId id="268" r:id="rId13"/>
    <p:sldId id="269" r:id="rId14"/>
    <p:sldId id="265" r:id="rId15"/>
    <p:sldId id="270" r:id="rId16"/>
    <p:sldId id="271" r:id="rId17"/>
    <p:sldId id="273" r:id="rId18"/>
    <p:sldId id="274" r:id="rId19"/>
    <p:sldId id="278" r:id="rId20"/>
    <p:sldId id="272" r:id="rId21"/>
    <p:sldId id="275" r:id="rId22"/>
    <p:sldId id="277" r:id="rId23"/>
    <p:sldId id="276" r:id="rId24"/>
    <p:sldId id="279" r:id="rId25"/>
    <p:sldId id="280" r:id="rId26"/>
    <p:sldId id="281" r:id="rId27"/>
    <p:sldId id="282" r:id="rId28"/>
    <p:sldId id="290" r:id="rId29"/>
    <p:sldId id="283" r:id="rId30"/>
    <p:sldId id="284" r:id="rId31"/>
    <p:sldId id="285" r:id="rId32"/>
    <p:sldId id="286" r:id="rId33"/>
    <p:sldId id="287" r:id="rId34"/>
    <p:sldId id="288" r:id="rId35"/>
    <p:sldId id="289" r:id="rId3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09" d="100"/>
          <a:sy n="109" d="100"/>
        </p:scale>
        <p:origin x="-87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printerSettings" Target="printerSettings/printerSettings1.bin"/><Relationship Id="rId38" Type="http://schemas.openxmlformats.org/officeDocument/2006/relationships/presProps" Target="presProps.xml"/><Relationship Id="rId39" Type="http://schemas.openxmlformats.org/officeDocument/2006/relationships/viewProps" Target="viewProps.xml"/><Relationship Id="rId40" Type="http://schemas.openxmlformats.org/officeDocument/2006/relationships/theme" Target="theme/theme1.xml"/><Relationship Id="rId41"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A4360E6D-BBDB-B14C-8CF2-34EBFA51A797}" type="datetimeFigureOut">
              <a:rPr lang="en-US" smtClean="0"/>
              <a:t>11/4/14</a:t>
            </a:fld>
            <a:endParaRPr lang="en-US"/>
          </a:p>
        </p:txBody>
      </p:sp>
      <p:sp>
        <p:nvSpPr>
          <p:cNvPr id="5" name="Footer Placeholder 4"/>
          <p:cNvSpPr>
            <a:spLocks noGrp="1"/>
          </p:cNvSpPr>
          <p:nvPr>
            <p:ph type="ftr" sz="quarter" idx="11"/>
          </p:nvPr>
        </p:nvSpPr>
        <p:spPr/>
        <p:txBody>
          <a:bodyPr/>
          <a:lstStyle/>
          <a:p>
            <a:endParaRPr lang="en-US"/>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B777B551-4BB2-2E40-8CBD-54D0412AA2F2}" type="slidenum">
              <a:rPr lang="en-US" smtClean="0"/>
              <a:t>‹#›</a:t>
            </a:fld>
            <a:endParaRPr lang="en-US"/>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4360E6D-BBDB-B14C-8CF2-34EBFA51A797}" type="datetimeFigureOut">
              <a:rPr lang="en-US" smtClean="0"/>
              <a:t>11/4/14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77B551-4BB2-2E40-8CBD-54D0412AA2F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048577" y="395427"/>
            <a:ext cx="1485531" cy="578898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4360E6D-BBDB-B14C-8CF2-34EBFA51A797}" type="datetimeFigureOut">
              <a:rPr lang="en-US" smtClean="0"/>
              <a:t>11/4/14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77B551-4BB2-2E40-8CBD-54D0412AA2F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4360E6D-BBDB-B14C-8CF2-34EBFA51A797}" type="datetimeFigureOut">
              <a:rPr lang="en-US" smtClean="0"/>
              <a:t>11/4/14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77B551-4BB2-2E40-8CBD-54D0412AA2F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A4360E6D-BBDB-B14C-8CF2-34EBFA51A797}" type="datetimeFigureOut">
              <a:rPr lang="en-US" smtClean="0"/>
              <a:t>11/4/14</a:t>
            </a:fld>
            <a:endParaRPr lang="en-US"/>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77B551-4BB2-2E40-8CBD-54D0412AA2F2}" type="slidenum">
              <a:rPr lang="en-US" smtClean="0"/>
              <a:t>‹#›</a:t>
            </a:fld>
            <a:endParaRPr lang="en-US"/>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en-US" smtClean="0"/>
              <a:t>Click to edit Master title style</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4360E6D-BBDB-B14C-8CF2-34EBFA51A797}" type="datetimeFigureOut">
              <a:rPr lang="en-US" smtClean="0"/>
              <a:t>11/4/14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77B551-4BB2-2E40-8CBD-54D0412AA2F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4360E6D-BBDB-B14C-8CF2-34EBFA51A797}" type="datetimeFigureOut">
              <a:rPr lang="en-US" smtClean="0"/>
              <a:t>11/4/14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777B551-4BB2-2E40-8CBD-54D0412AA2F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4360E6D-BBDB-B14C-8CF2-34EBFA51A797}" type="datetimeFigureOut">
              <a:rPr lang="en-US" smtClean="0"/>
              <a:t>11/4/14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777B551-4BB2-2E40-8CBD-54D0412AA2F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A4360E6D-BBDB-B14C-8CF2-34EBFA51A797}" type="datetimeFigureOut">
              <a:rPr lang="en-US" smtClean="0"/>
              <a:t>11/4/14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777B551-4BB2-2E40-8CBD-54D0412AA2F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4360E6D-BBDB-B14C-8CF2-34EBFA51A797}" type="datetimeFigureOut">
              <a:rPr lang="en-US" smtClean="0"/>
              <a:t>11/4/14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77B551-4BB2-2E40-8CBD-54D0412AA2F2}" type="slidenum">
              <a:rPr lang="en-US" smtClean="0"/>
              <a:t>‹#›</a:t>
            </a:fld>
            <a:endParaRPr lang="en-US"/>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en-US" smtClean="0"/>
              <a:t>Click to edit Master title style</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5" name="Date Placeholder 4"/>
          <p:cNvSpPr>
            <a:spLocks noGrp="1"/>
          </p:cNvSpPr>
          <p:nvPr>
            <p:ph type="dt" sz="half" idx="10"/>
          </p:nvPr>
        </p:nvSpPr>
        <p:spPr/>
        <p:txBody>
          <a:bodyPr/>
          <a:lstStyle/>
          <a:p>
            <a:fld id="{A4360E6D-BBDB-B14C-8CF2-34EBFA51A797}" type="datetimeFigureOut">
              <a:rPr lang="en-US" smtClean="0"/>
              <a:t>11/4/14</a:t>
            </a:fld>
            <a:endParaRPr lang="en-US"/>
          </a:p>
        </p:txBody>
      </p:sp>
      <p:sp>
        <p:nvSpPr>
          <p:cNvPr id="7" name="Slide Number Placeholder 6"/>
          <p:cNvSpPr>
            <a:spLocks noGrp="1"/>
          </p:cNvSpPr>
          <p:nvPr>
            <p:ph type="sldNum" sz="quarter" idx="12"/>
          </p:nvPr>
        </p:nvSpPr>
        <p:spPr/>
        <p:txBody>
          <a:bodyPr/>
          <a:lstStyle/>
          <a:p>
            <a:fld id="{B777B551-4BB2-2E40-8CBD-54D0412AA2F2}" type="slidenum">
              <a:rPr lang="en-US" smtClean="0"/>
              <a:t>‹#›</a:t>
            </a:fld>
            <a:endParaRPr lang="en-US"/>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endParaRPr lang="en-US"/>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en-US" smtClean="0"/>
              <a:t>Click to edit Master title style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A4360E6D-BBDB-B14C-8CF2-34EBFA51A797}" type="datetimeFigureOut">
              <a:rPr lang="en-US" smtClean="0"/>
              <a:t>11/4/14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B777B551-4BB2-2E40-8CBD-54D0412AA2F2}" type="slidenum">
              <a:rPr lang="en-US" smtClean="0"/>
              <a:t>‹#›</a:t>
            </a:fld>
            <a:endParaRPr lang="en-US"/>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en-US" smtClean="0"/>
              <a:t>Click to edit Master title style</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jp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jp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jpg"/><Relationship Id="rId3" Type="http://schemas.openxmlformats.org/officeDocument/2006/relationships/image" Target="../media/image8.jp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jp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youtube.com/watch?v=druOAHVKHCQ" TargetMode="External"/><Relationship Id="rId3" Type="http://schemas.openxmlformats.org/officeDocument/2006/relationships/image" Target="../media/image10.jp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1.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smtClean="0"/>
              <a:t>A history</a:t>
            </a:r>
            <a:endParaRPr lang="en-US" dirty="0"/>
          </a:p>
        </p:txBody>
      </p:sp>
      <p:sp>
        <p:nvSpPr>
          <p:cNvPr id="2" name="Title 1"/>
          <p:cNvSpPr>
            <a:spLocks noGrp="1"/>
          </p:cNvSpPr>
          <p:nvPr>
            <p:ph type="ctrTitle"/>
          </p:nvPr>
        </p:nvSpPr>
        <p:spPr/>
        <p:txBody>
          <a:bodyPr/>
          <a:lstStyle/>
          <a:p>
            <a:r>
              <a:rPr lang="en-US" dirty="0" smtClean="0"/>
              <a:t>Public relations</a:t>
            </a:r>
            <a:endParaRPr lang="en-US" dirty="0"/>
          </a:p>
        </p:txBody>
      </p:sp>
    </p:spTree>
    <p:extLst>
      <p:ext uri="{BB962C8B-B14F-4D97-AF65-F5344CB8AC3E}">
        <p14:creationId xmlns:p14="http://schemas.microsoft.com/office/powerpoint/2010/main" val="17412996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Pennsylvania Railroad</a:t>
            </a:r>
            <a:endParaRPr lang="en-US" dirty="0"/>
          </a:p>
        </p:txBody>
      </p:sp>
      <p:sp>
        <p:nvSpPr>
          <p:cNvPr id="3" name="Content Placeholder 2"/>
          <p:cNvSpPr>
            <a:spLocks noGrp="1"/>
          </p:cNvSpPr>
          <p:nvPr>
            <p:ph idx="1"/>
          </p:nvPr>
        </p:nvSpPr>
        <p:spPr/>
        <p:txBody>
          <a:bodyPr/>
          <a:lstStyle/>
          <a:p>
            <a:r>
              <a:rPr lang="en-US" dirty="0" smtClean="0"/>
              <a:t>The 1906 Pennsylvania RR incident gave him the opportunity to test his new concept.</a:t>
            </a:r>
          </a:p>
          <a:p>
            <a:r>
              <a:rPr lang="en-US" dirty="0" smtClean="0"/>
              <a:t>Railroads at this time were the most powerful businesses in the United States.</a:t>
            </a:r>
          </a:p>
          <a:p>
            <a:r>
              <a:rPr lang="en-US" dirty="0" smtClean="0"/>
              <a:t>But moving goods and people from one place to another occasionally led to accidents.</a:t>
            </a:r>
          </a:p>
          <a:p>
            <a:r>
              <a:rPr lang="en-US" dirty="0" smtClean="0"/>
              <a:t>After a railroad accident, the typical </a:t>
            </a:r>
            <a:r>
              <a:rPr lang="en-US" dirty="0" smtClean="0"/>
              <a:t>company response </a:t>
            </a:r>
            <a:r>
              <a:rPr lang="en-US" dirty="0" smtClean="0"/>
              <a:t>was to try to suppress news of the incident.</a:t>
            </a:r>
          </a:p>
          <a:p>
            <a:r>
              <a:rPr lang="en-US" dirty="0" smtClean="0"/>
              <a:t>Lee thought this ought to change.</a:t>
            </a:r>
            <a:endParaRPr lang="en-US" dirty="0"/>
          </a:p>
        </p:txBody>
      </p:sp>
    </p:spTree>
    <p:extLst>
      <p:ext uri="{BB962C8B-B14F-4D97-AF65-F5344CB8AC3E}">
        <p14:creationId xmlns:p14="http://schemas.microsoft.com/office/powerpoint/2010/main" val="31410628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Railway accident and PR</a:t>
            </a:r>
            <a:endParaRPr lang="en-US" dirty="0"/>
          </a:p>
        </p:txBody>
      </p:sp>
      <p:sp>
        <p:nvSpPr>
          <p:cNvPr id="3" name="Content Placeholder 2"/>
          <p:cNvSpPr>
            <a:spLocks noGrp="1"/>
          </p:cNvSpPr>
          <p:nvPr>
            <p:ph idx="1"/>
          </p:nvPr>
        </p:nvSpPr>
        <p:spPr/>
        <p:txBody>
          <a:bodyPr/>
          <a:lstStyle/>
          <a:p>
            <a:r>
              <a:rPr lang="en-US" dirty="0" smtClean="0"/>
              <a:t>In response to the Pennsylvania </a:t>
            </a:r>
            <a:r>
              <a:rPr lang="en-US" dirty="0" smtClean="0"/>
              <a:t>Railway accident </a:t>
            </a:r>
            <a:r>
              <a:rPr lang="en-US" dirty="0" smtClean="0"/>
              <a:t>Lee, who represented the company, did the unexpected.</a:t>
            </a:r>
          </a:p>
          <a:p>
            <a:r>
              <a:rPr lang="en-US" dirty="0" smtClean="0"/>
              <a:t>Lee actually invited reporters to the accident scene at company expense.</a:t>
            </a:r>
          </a:p>
          <a:p>
            <a:r>
              <a:rPr lang="en-US" dirty="0" smtClean="0"/>
              <a:t>This approach was popular with reporters, who now were “spoiled.”</a:t>
            </a:r>
          </a:p>
          <a:p>
            <a:r>
              <a:rPr lang="en-US" dirty="0" smtClean="0"/>
              <a:t>They expected other companies to do this as well.</a:t>
            </a:r>
            <a:endParaRPr lang="en-US" dirty="0"/>
          </a:p>
        </p:txBody>
      </p:sp>
    </p:spTree>
    <p:extLst>
      <p:ext uri="{BB962C8B-B14F-4D97-AF65-F5344CB8AC3E}">
        <p14:creationId xmlns:p14="http://schemas.microsoft.com/office/powerpoint/2010/main" val="2147341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Another rail accident</a:t>
            </a:r>
            <a:endParaRPr lang="en-US" dirty="0"/>
          </a:p>
        </p:txBody>
      </p:sp>
      <p:sp>
        <p:nvSpPr>
          <p:cNvPr id="3" name="Content Placeholder 2"/>
          <p:cNvSpPr>
            <a:spLocks noGrp="1"/>
          </p:cNvSpPr>
          <p:nvPr>
            <p:ph idx="1"/>
          </p:nvPr>
        </p:nvSpPr>
        <p:spPr/>
        <p:txBody>
          <a:bodyPr/>
          <a:lstStyle/>
          <a:p>
            <a:r>
              <a:rPr lang="en-US" dirty="0" smtClean="0"/>
              <a:t>So when New York Central Railway responded to a later accident with the usual secrecy, reporters got angry and gave it negative coverage.</a:t>
            </a:r>
          </a:p>
          <a:p>
            <a:r>
              <a:rPr lang="en-US" dirty="0" smtClean="0"/>
              <a:t>Lee’s insistence on “absolute frankness” with the media changed the way American industry dealt with the public.</a:t>
            </a:r>
            <a:endParaRPr lang="en-US" dirty="0"/>
          </a:p>
        </p:txBody>
      </p:sp>
    </p:spTree>
    <p:extLst>
      <p:ext uri="{BB962C8B-B14F-4D97-AF65-F5344CB8AC3E}">
        <p14:creationId xmlns:p14="http://schemas.microsoft.com/office/powerpoint/2010/main" val="32463159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Coal Strike</a:t>
            </a:r>
            <a:endParaRPr lang="en-US" dirty="0"/>
          </a:p>
        </p:txBody>
      </p:sp>
      <p:sp>
        <p:nvSpPr>
          <p:cNvPr id="3" name="Content Placeholder 2"/>
          <p:cNvSpPr>
            <a:spLocks noGrp="1"/>
          </p:cNvSpPr>
          <p:nvPr>
            <p:ph idx="1"/>
          </p:nvPr>
        </p:nvSpPr>
        <p:spPr/>
        <p:txBody>
          <a:bodyPr/>
          <a:lstStyle/>
          <a:p>
            <a:pPr marL="114300" indent="0">
              <a:buNone/>
            </a:pPr>
            <a:r>
              <a:rPr lang="en-US" dirty="0" smtClean="0"/>
              <a:t>A year before, a miners’ union hired Lee to represent </a:t>
            </a:r>
            <a:r>
              <a:rPr lang="en-US" dirty="0" smtClean="0"/>
              <a:t>the group </a:t>
            </a:r>
            <a:r>
              <a:rPr lang="en-US" dirty="0" smtClean="0"/>
              <a:t>in </a:t>
            </a:r>
            <a:r>
              <a:rPr lang="en-US" dirty="0" smtClean="0"/>
              <a:t>a coal strike. He tried something new: a “press release.” Journalists were skeptical. In response he emphasized the difference between PR and advertising:</a:t>
            </a:r>
          </a:p>
          <a:p>
            <a:r>
              <a:rPr lang="en-US" dirty="0" smtClean="0"/>
              <a:t>“This </a:t>
            </a:r>
            <a:r>
              <a:rPr lang="en-US" dirty="0"/>
              <a:t>is not a secret press bureau. All our work is done in the open. We aim to supply news. This is not an advertising agency. If you think any of our matter ought properly to go to your business office, do not use it. Our matter is accurate</a:t>
            </a:r>
            <a:r>
              <a:rPr lang="en-US" dirty="0" smtClean="0"/>
              <a:t>.”</a:t>
            </a:r>
            <a:endParaRPr lang="en-US" dirty="0"/>
          </a:p>
        </p:txBody>
      </p:sp>
    </p:spTree>
    <p:extLst>
      <p:ext uri="{BB962C8B-B14F-4D97-AF65-F5344CB8AC3E}">
        <p14:creationId xmlns:p14="http://schemas.microsoft.com/office/powerpoint/2010/main" val="24540872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Lee and Rockefeller</a:t>
            </a:r>
            <a:endParaRPr lang="en-US" dirty="0"/>
          </a:p>
        </p:txBody>
      </p:sp>
      <p:sp>
        <p:nvSpPr>
          <p:cNvPr id="3" name="Content Placeholder 2"/>
          <p:cNvSpPr>
            <a:spLocks noGrp="1"/>
          </p:cNvSpPr>
          <p:nvPr>
            <p:ph idx="1"/>
          </p:nvPr>
        </p:nvSpPr>
        <p:spPr>
          <a:xfrm>
            <a:off x="457200" y="1752600"/>
            <a:ext cx="6273037" cy="4373563"/>
          </a:xfrm>
        </p:spPr>
        <p:txBody>
          <a:bodyPr>
            <a:normAutofit/>
          </a:bodyPr>
          <a:lstStyle/>
          <a:p>
            <a:r>
              <a:rPr lang="en-US" dirty="0" smtClean="0"/>
              <a:t>Lee became famous for his public relations experience representing John D. Rockefeller, one of the era’s great tycoons.</a:t>
            </a:r>
          </a:p>
          <a:p>
            <a:r>
              <a:rPr lang="en-US" dirty="0" smtClean="0"/>
              <a:t>Rockefeller was famously aloof. Lee urged him to appear in public more often, mill about with his employees, and so look more “human.”</a:t>
            </a:r>
          </a:p>
          <a:p>
            <a:r>
              <a:rPr lang="en-US" sz="1600" dirty="0" smtClean="0"/>
              <a:t>Rockefeller’s union-busting and trust-building by this time had turned him into one of the country’s most hated men. Lee had a challenge.</a:t>
            </a:r>
            <a:endParaRPr lang="en-US" sz="1600" dirty="0"/>
          </a:p>
        </p:txBody>
      </p:sp>
      <p:pic>
        <p:nvPicPr>
          <p:cNvPr id="4" name="Picture 3" descr="rockefeller.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30237" y="3075300"/>
            <a:ext cx="2082540" cy="3136508"/>
          </a:xfrm>
          <a:prstGeom prst="rect">
            <a:avLst/>
          </a:prstGeom>
        </p:spPr>
      </p:pic>
    </p:spTree>
    <p:extLst>
      <p:ext uri="{BB962C8B-B14F-4D97-AF65-F5344CB8AC3E}">
        <p14:creationId xmlns:p14="http://schemas.microsoft.com/office/powerpoint/2010/main" val="11958569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Lee and Rockefeller</a:t>
            </a:r>
            <a:endParaRPr lang="en-US" dirty="0"/>
          </a:p>
        </p:txBody>
      </p:sp>
      <p:sp>
        <p:nvSpPr>
          <p:cNvPr id="3" name="Content Placeholder 2"/>
          <p:cNvSpPr>
            <a:spLocks noGrp="1"/>
          </p:cNvSpPr>
          <p:nvPr>
            <p:ph idx="1"/>
          </p:nvPr>
        </p:nvSpPr>
        <p:spPr/>
        <p:txBody>
          <a:bodyPr/>
          <a:lstStyle/>
          <a:p>
            <a:r>
              <a:rPr lang="en-US" dirty="0" smtClean="0"/>
              <a:t>Rockefeller took his advice, and did manage to improve his image.</a:t>
            </a:r>
          </a:p>
          <a:p>
            <a:r>
              <a:rPr lang="en-US" dirty="0" smtClean="0"/>
              <a:t>He became particularly remembered for appearing in front of children in orphanages, and giving out dimes.</a:t>
            </a:r>
          </a:p>
          <a:p>
            <a:r>
              <a:rPr lang="en-US" dirty="0" smtClean="0"/>
              <a:t>By the time he died in 1937, he had given away a fortune, was often seen in public, and died as a fairly well-liked public figure.</a:t>
            </a:r>
          </a:p>
          <a:p>
            <a:endParaRPr lang="en-US" dirty="0"/>
          </a:p>
        </p:txBody>
      </p:sp>
    </p:spTree>
    <p:extLst>
      <p:ext uri="{BB962C8B-B14F-4D97-AF65-F5344CB8AC3E}">
        <p14:creationId xmlns:p14="http://schemas.microsoft.com/office/powerpoint/2010/main" val="33510017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truth</a:t>
            </a:r>
            <a:endParaRPr lang="en-US" dirty="0"/>
          </a:p>
        </p:txBody>
      </p:sp>
      <p:sp>
        <p:nvSpPr>
          <p:cNvPr id="3" name="Content Placeholder 2"/>
          <p:cNvSpPr>
            <a:spLocks noGrp="1"/>
          </p:cNvSpPr>
          <p:nvPr>
            <p:ph idx="1"/>
          </p:nvPr>
        </p:nvSpPr>
        <p:spPr/>
        <p:txBody>
          <a:bodyPr/>
          <a:lstStyle/>
          <a:p>
            <a:r>
              <a:rPr lang="en-US" dirty="0" smtClean="0"/>
              <a:t>Lee believed public relations practitioners should</a:t>
            </a:r>
          </a:p>
          <a:p>
            <a:r>
              <a:rPr lang="en-US" dirty="0" smtClean="0"/>
              <a:t> tell the truth, </a:t>
            </a:r>
          </a:p>
          <a:p>
            <a:r>
              <a:rPr lang="en-US" dirty="0" smtClean="0"/>
              <a:t>never try to deceive, </a:t>
            </a:r>
          </a:p>
          <a:p>
            <a:r>
              <a:rPr lang="en-US" dirty="0" smtClean="0"/>
              <a:t>and never, ever offer payments to the press to publish non-advertising </a:t>
            </a:r>
            <a:r>
              <a:rPr lang="en-US" dirty="0" smtClean="0"/>
              <a:t>material</a:t>
            </a:r>
            <a:r>
              <a:rPr lang="en-US" dirty="0"/>
              <a:t>—</a:t>
            </a:r>
            <a:r>
              <a:rPr lang="en-US" dirty="0" smtClean="0"/>
              <a:t>a </a:t>
            </a:r>
            <a:r>
              <a:rPr lang="en-US" dirty="0" smtClean="0"/>
              <a:t>common tactic at the time.</a:t>
            </a:r>
          </a:p>
          <a:p>
            <a:r>
              <a:rPr lang="en-US" dirty="0" smtClean="0"/>
              <a:t>Businesses might pay a newspaper for running an article, while the newspaper would not disclose the article was paid for. Lee believed this was unethical.</a:t>
            </a:r>
            <a:endParaRPr lang="en-US" dirty="0"/>
          </a:p>
        </p:txBody>
      </p:sp>
    </p:spTree>
    <p:extLst>
      <p:ext uri="{BB962C8B-B14F-4D97-AF65-F5344CB8AC3E}">
        <p14:creationId xmlns:p14="http://schemas.microsoft.com/office/powerpoint/2010/main" val="23303600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Edward </a:t>
            </a:r>
            <a:r>
              <a:rPr lang="en-US" dirty="0" err="1" smtClean="0"/>
              <a:t>Bernays</a:t>
            </a:r>
            <a:endParaRPr lang="en-US" dirty="0"/>
          </a:p>
        </p:txBody>
      </p:sp>
      <p:sp>
        <p:nvSpPr>
          <p:cNvPr id="3" name="Content Placeholder 2"/>
          <p:cNvSpPr>
            <a:spLocks noGrp="1"/>
          </p:cNvSpPr>
          <p:nvPr>
            <p:ph idx="1"/>
          </p:nvPr>
        </p:nvSpPr>
        <p:spPr/>
        <p:txBody>
          <a:bodyPr/>
          <a:lstStyle/>
          <a:p>
            <a:r>
              <a:rPr lang="en-US" dirty="0" smtClean="0"/>
              <a:t>At about the same time, Edward </a:t>
            </a:r>
            <a:r>
              <a:rPr lang="en-US" dirty="0" err="1" smtClean="0"/>
              <a:t>Bernays</a:t>
            </a:r>
            <a:r>
              <a:rPr lang="en-US" dirty="0" smtClean="0"/>
              <a:t> grew to become the other most significant figure in U.S. public relations development.</a:t>
            </a:r>
          </a:p>
          <a:p>
            <a:r>
              <a:rPr lang="en-US" dirty="0" err="1" smtClean="0"/>
              <a:t>Bernays</a:t>
            </a:r>
            <a:r>
              <a:rPr lang="en-US" dirty="0" smtClean="0"/>
              <a:t> was Sigmund Freud’s nephew. He grew up steeped in the new ideas regarding the power of the unconscious, and the </a:t>
            </a:r>
            <a:r>
              <a:rPr lang="en-US" dirty="0" smtClean="0"/>
              <a:t>irrational, emotional </a:t>
            </a:r>
            <a:r>
              <a:rPr lang="en-US" dirty="0" smtClean="0"/>
              <a:t>nature of people’s thinking and motivations.</a:t>
            </a:r>
            <a:endParaRPr lang="en-US" dirty="0"/>
          </a:p>
        </p:txBody>
      </p:sp>
    </p:spTree>
    <p:extLst>
      <p:ext uri="{BB962C8B-B14F-4D97-AF65-F5344CB8AC3E}">
        <p14:creationId xmlns:p14="http://schemas.microsoft.com/office/powerpoint/2010/main" val="888376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Edward </a:t>
            </a:r>
            <a:r>
              <a:rPr lang="en-US" dirty="0" err="1" smtClean="0"/>
              <a:t>Bernays</a:t>
            </a:r>
            <a:endParaRPr lang="en-US" dirty="0"/>
          </a:p>
        </p:txBody>
      </p:sp>
      <p:sp>
        <p:nvSpPr>
          <p:cNvPr id="3" name="Content Placeholder 2"/>
          <p:cNvSpPr>
            <a:spLocks noGrp="1"/>
          </p:cNvSpPr>
          <p:nvPr>
            <p:ph idx="1"/>
          </p:nvPr>
        </p:nvSpPr>
        <p:spPr>
          <a:xfrm>
            <a:off x="4408660" y="1752600"/>
            <a:ext cx="4278139" cy="4373563"/>
          </a:xfrm>
        </p:spPr>
        <p:txBody>
          <a:bodyPr>
            <a:normAutofit/>
          </a:bodyPr>
          <a:lstStyle/>
          <a:p>
            <a:r>
              <a:rPr lang="en-US" dirty="0" err="1" smtClean="0"/>
              <a:t>Bernays</a:t>
            </a:r>
            <a:r>
              <a:rPr lang="en-US" dirty="0" smtClean="0"/>
              <a:t> did agree with Lee’s principles.</a:t>
            </a:r>
          </a:p>
          <a:p>
            <a:r>
              <a:rPr lang="en-US" dirty="0" smtClean="0"/>
              <a:t>But he wrote three influential books arguing for the essentially irrational responses people make to PR, and other communication. </a:t>
            </a:r>
          </a:p>
          <a:p>
            <a:r>
              <a:rPr lang="en-US" dirty="0" err="1" smtClean="0"/>
              <a:t>Bernays</a:t>
            </a:r>
            <a:r>
              <a:rPr lang="en-US" dirty="0" smtClean="0"/>
              <a:t> also considered the principles of modern of propaganda.</a:t>
            </a:r>
            <a:endParaRPr lang="en-US" dirty="0"/>
          </a:p>
        </p:txBody>
      </p:sp>
      <p:pic>
        <p:nvPicPr>
          <p:cNvPr id="4" name="Picture 3" descr="Bernays.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4305" y="1917142"/>
            <a:ext cx="3953753" cy="3272532"/>
          </a:xfrm>
          <a:prstGeom prst="rect">
            <a:avLst/>
          </a:prstGeom>
        </p:spPr>
      </p:pic>
    </p:spTree>
    <p:extLst>
      <p:ext uri="{BB962C8B-B14F-4D97-AF65-F5344CB8AC3E}">
        <p14:creationId xmlns:p14="http://schemas.microsoft.com/office/powerpoint/2010/main" val="23259649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Bernays</a:t>
            </a:r>
            <a:r>
              <a:rPr lang="en-US" dirty="0" smtClean="0"/>
              <a:t> and World War I</a:t>
            </a:r>
            <a:endParaRPr lang="en-US" dirty="0"/>
          </a:p>
        </p:txBody>
      </p:sp>
      <p:sp>
        <p:nvSpPr>
          <p:cNvPr id="3" name="Content Placeholder 2"/>
          <p:cNvSpPr>
            <a:spLocks noGrp="1"/>
          </p:cNvSpPr>
          <p:nvPr>
            <p:ph idx="1"/>
          </p:nvPr>
        </p:nvSpPr>
        <p:spPr/>
        <p:txBody>
          <a:bodyPr/>
          <a:lstStyle/>
          <a:p>
            <a:r>
              <a:rPr lang="en-US" dirty="0" smtClean="0"/>
              <a:t>After World War I, </a:t>
            </a:r>
            <a:r>
              <a:rPr lang="en-US" dirty="0" err="1" smtClean="0"/>
              <a:t>Bernays</a:t>
            </a:r>
            <a:r>
              <a:rPr lang="en-US" dirty="0" smtClean="0"/>
              <a:t> and his ideas based </a:t>
            </a:r>
            <a:r>
              <a:rPr lang="en-US" dirty="0" smtClean="0"/>
              <a:t>on Freud became more accepted in the highest circles. President Woodrow Wilson invited him to the Paris peace conference in 1919. </a:t>
            </a:r>
            <a:endParaRPr lang="en-US" sz="1400" dirty="0"/>
          </a:p>
        </p:txBody>
      </p:sp>
      <p:pic>
        <p:nvPicPr>
          <p:cNvPr id="4" name="Picture 3" descr="freud.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62224" y="3589602"/>
            <a:ext cx="5352976" cy="3124092"/>
          </a:xfrm>
          <a:prstGeom prst="rect">
            <a:avLst/>
          </a:prstGeom>
        </p:spPr>
      </p:pic>
    </p:spTree>
    <p:extLst>
      <p:ext uri="{BB962C8B-B14F-4D97-AF65-F5344CB8AC3E}">
        <p14:creationId xmlns:p14="http://schemas.microsoft.com/office/powerpoint/2010/main" val="41820151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Public relations</a:t>
            </a:r>
            <a:endParaRPr lang="en-US" dirty="0"/>
          </a:p>
        </p:txBody>
      </p:sp>
      <p:sp>
        <p:nvSpPr>
          <p:cNvPr id="3" name="Content Placeholder 2"/>
          <p:cNvSpPr>
            <a:spLocks noGrp="1"/>
          </p:cNvSpPr>
          <p:nvPr>
            <p:ph idx="1"/>
          </p:nvPr>
        </p:nvSpPr>
        <p:spPr/>
        <p:txBody>
          <a:bodyPr/>
          <a:lstStyle/>
          <a:p>
            <a:r>
              <a:rPr lang="en-US" dirty="0" smtClean="0"/>
              <a:t>The modern idea of public relations in the United States is fairly recent—20</a:t>
            </a:r>
            <a:r>
              <a:rPr lang="en-US" baseline="30000" dirty="0" smtClean="0"/>
              <a:t>th</a:t>
            </a:r>
            <a:r>
              <a:rPr lang="en-US" dirty="0" smtClean="0"/>
              <a:t> century.</a:t>
            </a:r>
          </a:p>
          <a:p>
            <a:r>
              <a:rPr lang="en-US" dirty="0" smtClean="0"/>
              <a:t>The idea of working with the news media, giving them story ideas, and relating openly to their questions  to improve goodwill toward a company—that was not part of 19</a:t>
            </a:r>
            <a:r>
              <a:rPr lang="en-US" baseline="30000" dirty="0" smtClean="0"/>
              <a:t>th</a:t>
            </a:r>
            <a:r>
              <a:rPr lang="en-US" dirty="0" smtClean="0"/>
              <a:t>-century thinking.</a:t>
            </a:r>
            <a:endParaRPr lang="en-US" dirty="0"/>
          </a:p>
        </p:txBody>
      </p:sp>
    </p:spTree>
    <p:extLst>
      <p:ext uri="{BB962C8B-B14F-4D97-AF65-F5344CB8AC3E}">
        <p14:creationId xmlns:p14="http://schemas.microsoft.com/office/powerpoint/2010/main" val="12200597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Bernays</a:t>
            </a:r>
            <a:r>
              <a:rPr lang="en-US" dirty="0" smtClean="0"/>
              <a:t> and history</a:t>
            </a:r>
            <a:endParaRPr lang="en-US" dirty="0"/>
          </a:p>
        </p:txBody>
      </p:sp>
      <p:sp>
        <p:nvSpPr>
          <p:cNvPr id="3" name="Content Placeholder 2"/>
          <p:cNvSpPr>
            <a:spLocks noGrp="1"/>
          </p:cNvSpPr>
          <p:nvPr>
            <p:ph idx="1"/>
          </p:nvPr>
        </p:nvSpPr>
        <p:spPr/>
        <p:txBody>
          <a:bodyPr/>
          <a:lstStyle/>
          <a:p>
            <a:r>
              <a:rPr lang="en-US" dirty="0" err="1" smtClean="0"/>
              <a:t>Bernays</a:t>
            </a:r>
            <a:r>
              <a:rPr lang="en-US" dirty="0" smtClean="0"/>
              <a:t>’ </a:t>
            </a:r>
            <a:r>
              <a:rPr lang="en-US" dirty="0" smtClean="0"/>
              <a:t>somewhat bleak assessment of public irrationality relating to persuasive techniques seemed to be vindicated after Adolph Hitler’s Nazi party used such techniques to great success in 1930s Germany.</a:t>
            </a:r>
            <a:endParaRPr lang="en-US" dirty="0"/>
          </a:p>
        </p:txBody>
      </p:sp>
      <p:pic>
        <p:nvPicPr>
          <p:cNvPr id="4" name="Picture 3" descr="nazigermany.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01022" y="3733870"/>
            <a:ext cx="4911344" cy="2847855"/>
          </a:xfrm>
          <a:prstGeom prst="rect">
            <a:avLst/>
          </a:prstGeom>
        </p:spPr>
      </p:pic>
    </p:spTree>
    <p:extLst>
      <p:ext uri="{BB962C8B-B14F-4D97-AF65-F5344CB8AC3E}">
        <p14:creationId xmlns:p14="http://schemas.microsoft.com/office/powerpoint/2010/main" val="25260182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Lee vs. </a:t>
            </a:r>
            <a:r>
              <a:rPr lang="en-US" dirty="0" err="1" smtClean="0"/>
              <a:t>Bernays</a:t>
            </a:r>
            <a:endParaRPr lang="en-US" dirty="0"/>
          </a:p>
        </p:txBody>
      </p:sp>
      <p:sp>
        <p:nvSpPr>
          <p:cNvPr id="3" name="Content Placeholder 2"/>
          <p:cNvSpPr>
            <a:spLocks noGrp="1"/>
          </p:cNvSpPr>
          <p:nvPr>
            <p:ph idx="1"/>
          </p:nvPr>
        </p:nvSpPr>
        <p:spPr/>
        <p:txBody>
          <a:bodyPr/>
          <a:lstStyle/>
          <a:p>
            <a:r>
              <a:rPr lang="en-US" dirty="0" smtClean="0"/>
              <a:t>Lee was less pessimistic. </a:t>
            </a:r>
          </a:p>
          <a:p>
            <a:r>
              <a:rPr lang="en-US" dirty="0" smtClean="0"/>
              <a:t>Lee said pubic opinion was not irrational, but only interested in self-gain.</a:t>
            </a:r>
          </a:p>
          <a:p>
            <a:r>
              <a:rPr lang="en-US" dirty="0" smtClean="0"/>
              <a:t>The terms “propaganda” and “public relations” were more interchangeable then than they are today.</a:t>
            </a:r>
          </a:p>
          <a:p>
            <a:r>
              <a:rPr lang="en-US" dirty="0" smtClean="0"/>
              <a:t>Lee said both public relations and propaganda were merely “the </a:t>
            </a:r>
            <a:r>
              <a:rPr lang="en-US" dirty="0"/>
              <a:t>e</a:t>
            </a:r>
            <a:r>
              <a:rPr lang="en-US" dirty="0" smtClean="0"/>
              <a:t>ffort to propagate ideas.”</a:t>
            </a:r>
          </a:p>
          <a:p>
            <a:r>
              <a:rPr lang="en-US" dirty="0" smtClean="0"/>
              <a:t>He felt both were all right, as long as the public knew the source of the ideas.</a:t>
            </a:r>
            <a:endParaRPr lang="en-US" dirty="0"/>
          </a:p>
        </p:txBody>
      </p:sp>
    </p:spTree>
    <p:extLst>
      <p:ext uri="{BB962C8B-B14F-4D97-AF65-F5344CB8AC3E}">
        <p14:creationId xmlns:p14="http://schemas.microsoft.com/office/powerpoint/2010/main" val="128901321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Disillusionment</a:t>
            </a:r>
            <a:endParaRPr lang="en-US" dirty="0"/>
          </a:p>
        </p:txBody>
      </p:sp>
      <p:sp>
        <p:nvSpPr>
          <p:cNvPr id="3" name="Content Placeholder 2"/>
          <p:cNvSpPr>
            <a:spLocks noGrp="1"/>
          </p:cNvSpPr>
          <p:nvPr>
            <p:ph idx="1"/>
          </p:nvPr>
        </p:nvSpPr>
        <p:spPr/>
        <p:txBody>
          <a:bodyPr/>
          <a:lstStyle/>
          <a:p>
            <a:r>
              <a:rPr lang="en-US" dirty="0" smtClean="0"/>
              <a:t>But Lee </a:t>
            </a:r>
            <a:r>
              <a:rPr lang="en-US" dirty="0" smtClean="0"/>
              <a:t>was like many journalists after World War I—disillusioned by propaganda power and “facts.”</a:t>
            </a:r>
          </a:p>
          <a:p>
            <a:r>
              <a:rPr lang="en-US" dirty="0" smtClean="0"/>
              <a:t>Lee claimed there was no such thing as facts, just personal interpretation of facts.</a:t>
            </a:r>
          </a:p>
          <a:p>
            <a:r>
              <a:rPr lang="en-US" dirty="0" smtClean="0"/>
              <a:t>This meant presentation of information depended on who presented it; every fact was colored.</a:t>
            </a:r>
            <a:endParaRPr lang="en-US" dirty="0"/>
          </a:p>
        </p:txBody>
      </p:sp>
    </p:spTree>
    <p:extLst>
      <p:ext uri="{BB962C8B-B14F-4D97-AF65-F5344CB8AC3E}">
        <p14:creationId xmlns:p14="http://schemas.microsoft.com/office/powerpoint/2010/main" val="23217925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Facts and </a:t>
            </a:r>
            <a:r>
              <a:rPr lang="en-US" dirty="0" err="1" smtClean="0"/>
              <a:t>Bernays</a:t>
            </a:r>
            <a:endParaRPr lang="en-US" dirty="0"/>
          </a:p>
        </p:txBody>
      </p:sp>
      <p:sp>
        <p:nvSpPr>
          <p:cNvPr id="3" name="Content Placeholder 2"/>
          <p:cNvSpPr>
            <a:spLocks noGrp="1"/>
          </p:cNvSpPr>
          <p:nvPr>
            <p:ph idx="1"/>
          </p:nvPr>
        </p:nvSpPr>
        <p:spPr/>
        <p:txBody>
          <a:bodyPr/>
          <a:lstStyle/>
          <a:p>
            <a:r>
              <a:rPr lang="en-US" dirty="0" err="1" smtClean="0"/>
              <a:t>Bernays</a:t>
            </a:r>
            <a:r>
              <a:rPr lang="en-US" dirty="0" smtClean="0"/>
              <a:t> agreed with Lee on both the nature of facts and the nature of people’s self-interest.</a:t>
            </a:r>
          </a:p>
          <a:p>
            <a:r>
              <a:rPr lang="en-US" dirty="0" err="1" smtClean="0"/>
              <a:t>Bernays</a:t>
            </a:r>
            <a:r>
              <a:rPr lang="en-US" dirty="0" smtClean="0"/>
              <a:t> further emphasized people clearly held opinions for irrational reasons.</a:t>
            </a:r>
          </a:p>
          <a:p>
            <a:r>
              <a:rPr lang="en-US" dirty="0" smtClean="0"/>
              <a:t>Neither public relations pioneer, obviously, held a very optimistic viewpoint regarding public opinion.</a:t>
            </a:r>
          </a:p>
          <a:p>
            <a:r>
              <a:rPr lang="en-US" sz="1400" dirty="0" smtClean="0"/>
              <a:t>Lee died in his 50s, of a brain tumor. </a:t>
            </a:r>
            <a:r>
              <a:rPr lang="en-US" sz="1400" dirty="0" err="1" smtClean="0"/>
              <a:t>Bernays</a:t>
            </a:r>
            <a:r>
              <a:rPr lang="en-US" sz="1400" dirty="0" smtClean="0"/>
              <a:t> lived to an amazing 103, dying in 1995.</a:t>
            </a:r>
            <a:endParaRPr lang="en-US" sz="1400" dirty="0"/>
          </a:p>
        </p:txBody>
      </p:sp>
      <p:pic>
        <p:nvPicPr>
          <p:cNvPr id="4" name="Picture 3" descr="ivylee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69694" y="4566910"/>
            <a:ext cx="1539903" cy="2039237"/>
          </a:xfrm>
          <a:prstGeom prst="rect">
            <a:avLst/>
          </a:prstGeom>
        </p:spPr>
      </p:pic>
      <p:pic>
        <p:nvPicPr>
          <p:cNvPr id="5" name="Picture 4" descr="bernays2.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99808" y="4597431"/>
            <a:ext cx="1679643" cy="2008716"/>
          </a:xfrm>
          <a:prstGeom prst="rect">
            <a:avLst/>
          </a:prstGeom>
        </p:spPr>
      </p:pic>
    </p:spTree>
    <p:extLst>
      <p:ext uri="{BB962C8B-B14F-4D97-AF65-F5344CB8AC3E}">
        <p14:creationId xmlns:p14="http://schemas.microsoft.com/office/powerpoint/2010/main" val="35526141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Public relations and war</a:t>
            </a:r>
            <a:endParaRPr lang="en-US" dirty="0"/>
          </a:p>
        </p:txBody>
      </p:sp>
      <p:sp>
        <p:nvSpPr>
          <p:cNvPr id="3" name="Content Placeholder 2"/>
          <p:cNvSpPr>
            <a:spLocks noGrp="1"/>
          </p:cNvSpPr>
          <p:nvPr>
            <p:ph idx="1"/>
          </p:nvPr>
        </p:nvSpPr>
        <p:spPr/>
        <p:txBody>
          <a:bodyPr/>
          <a:lstStyle/>
          <a:p>
            <a:r>
              <a:rPr lang="en-US" dirty="0" smtClean="0"/>
              <a:t>Both men were influenced by the success of propaganda/public relations efforts in World War I.</a:t>
            </a:r>
          </a:p>
          <a:p>
            <a:r>
              <a:rPr lang="en-US" dirty="0" smtClean="0"/>
              <a:t>That success, as we discovered earlier, led to discredit of propaganda. </a:t>
            </a:r>
            <a:r>
              <a:rPr lang="en-US" dirty="0" err="1" smtClean="0"/>
              <a:t>Bernays</a:t>
            </a:r>
            <a:r>
              <a:rPr lang="en-US" dirty="0" smtClean="0"/>
              <a:t>’ ideas added to the discredit, and the distrust of public relations as it was confused with propaganda.</a:t>
            </a:r>
            <a:endParaRPr lang="en-US" dirty="0"/>
          </a:p>
        </p:txBody>
      </p:sp>
    </p:spTree>
    <p:extLst>
      <p:ext uri="{BB962C8B-B14F-4D97-AF65-F5344CB8AC3E}">
        <p14:creationId xmlns:p14="http://schemas.microsoft.com/office/powerpoint/2010/main" val="134988632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atrocity stories</a:t>
            </a:r>
            <a:endParaRPr lang="en-US" dirty="0"/>
          </a:p>
        </p:txBody>
      </p:sp>
      <p:sp>
        <p:nvSpPr>
          <p:cNvPr id="3" name="Content Placeholder 2"/>
          <p:cNvSpPr>
            <a:spLocks noGrp="1"/>
          </p:cNvSpPr>
          <p:nvPr>
            <p:ph idx="1"/>
          </p:nvPr>
        </p:nvSpPr>
        <p:spPr/>
        <p:txBody>
          <a:bodyPr>
            <a:normAutofit/>
          </a:bodyPr>
          <a:lstStyle/>
          <a:p>
            <a:r>
              <a:rPr lang="en-US" dirty="0" smtClean="0"/>
              <a:t>Propaganda stories of German atrocities during the First World War were universally believed—and they inflamed public opinion to high levels of hate against the enemy.</a:t>
            </a:r>
          </a:p>
          <a:p>
            <a:r>
              <a:rPr lang="en-US" dirty="0"/>
              <a:t>B</a:t>
            </a:r>
            <a:r>
              <a:rPr lang="en-US" dirty="0" smtClean="0"/>
              <a:t>ut after the war the public discovered many of these stories had been made up. They felt manipulated.</a:t>
            </a:r>
          </a:p>
        </p:txBody>
      </p:sp>
    </p:spTree>
    <p:extLst>
      <p:ext uri="{BB962C8B-B14F-4D97-AF65-F5344CB8AC3E}">
        <p14:creationId xmlns:p14="http://schemas.microsoft.com/office/powerpoint/2010/main" val="46624381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Atrocity and World War II</a:t>
            </a:r>
            <a:endParaRPr lang="en-US" dirty="0"/>
          </a:p>
        </p:txBody>
      </p:sp>
      <p:sp>
        <p:nvSpPr>
          <p:cNvPr id="3" name="Content Placeholder 2"/>
          <p:cNvSpPr>
            <a:spLocks noGrp="1"/>
          </p:cNvSpPr>
          <p:nvPr>
            <p:ph idx="1"/>
          </p:nvPr>
        </p:nvSpPr>
        <p:spPr/>
        <p:txBody>
          <a:bodyPr/>
          <a:lstStyle/>
          <a:p>
            <a:r>
              <a:rPr lang="en-US" dirty="0"/>
              <a:t>So when in the late 1930s atrocity stories started to come from Nazi Germany describing concentration camps and extermination of Jews, homosexuals or disabled people—skeptical Americans often didn’t believe</a:t>
            </a:r>
            <a:r>
              <a:rPr lang="en-US" dirty="0" smtClean="0"/>
              <a:t>. Sources were “crying wolf.”</a:t>
            </a:r>
            <a:endParaRPr lang="en-US" dirty="0"/>
          </a:p>
          <a:p>
            <a:r>
              <a:rPr lang="en-US" dirty="0"/>
              <a:t>This time, however, the “propaganda” </a:t>
            </a:r>
            <a:r>
              <a:rPr lang="en-US" dirty="0" smtClean="0"/>
              <a:t>was only too </a:t>
            </a:r>
            <a:r>
              <a:rPr lang="en-US" dirty="0"/>
              <a:t>tragically true.</a:t>
            </a:r>
          </a:p>
          <a:p>
            <a:endParaRPr lang="en-US" dirty="0"/>
          </a:p>
        </p:txBody>
      </p:sp>
      <p:pic>
        <p:nvPicPr>
          <p:cNvPr id="4" name="Picture 3" descr="concentrationcamp.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47276" y="4100478"/>
            <a:ext cx="3534798" cy="2686924"/>
          </a:xfrm>
          <a:prstGeom prst="rect">
            <a:avLst/>
          </a:prstGeom>
        </p:spPr>
      </p:pic>
    </p:spTree>
    <p:extLst>
      <p:ext uri="{BB962C8B-B14F-4D97-AF65-F5344CB8AC3E}">
        <p14:creationId xmlns:p14="http://schemas.microsoft.com/office/powerpoint/2010/main" val="378273766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World War I and </a:t>
            </a:r>
            <a:r>
              <a:rPr lang="en-US" dirty="0" err="1" smtClean="0"/>
              <a:t>pR</a:t>
            </a:r>
            <a:endParaRPr lang="en-US" dirty="0"/>
          </a:p>
        </p:txBody>
      </p:sp>
      <p:sp>
        <p:nvSpPr>
          <p:cNvPr id="3" name="Content Placeholder 2"/>
          <p:cNvSpPr>
            <a:spLocks noGrp="1"/>
          </p:cNvSpPr>
          <p:nvPr>
            <p:ph idx="1"/>
          </p:nvPr>
        </p:nvSpPr>
        <p:spPr/>
        <p:txBody>
          <a:bodyPr/>
          <a:lstStyle/>
          <a:p>
            <a:r>
              <a:rPr lang="en-US" dirty="0" smtClean="0"/>
              <a:t>The success of World War I PR influenced by those who were amazed by its power, and those who feared it.</a:t>
            </a:r>
          </a:p>
          <a:p>
            <a:r>
              <a:rPr lang="en-US" dirty="0" smtClean="0"/>
              <a:t>In particular, journalists became fearful. </a:t>
            </a:r>
            <a:r>
              <a:rPr lang="en-US" i="1" dirty="0" smtClean="0"/>
              <a:t>Editor and Publisher </a:t>
            </a:r>
            <a:r>
              <a:rPr lang="en-US" dirty="0" smtClean="0"/>
              <a:t>attacked public relations  as simply a way for business to promote for free what should be paid advertising</a:t>
            </a:r>
            <a:r>
              <a:rPr lang="en-US" dirty="0" smtClean="0"/>
              <a:t>.</a:t>
            </a:r>
            <a:endParaRPr lang="en-US" dirty="0" smtClean="0"/>
          </a:p>
        </p:txBody>
      </p:sp>
    </p:spTree>
    <p:extLst>
      <p:ext uri="{BB962C8B-B14F-4D97-AF65-F5344CB8AC3E}">
        <p14:creationId xmlns:p14="http://schemas.microsoft.com/office/powerpoint/2010/main" val="184874982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“menace”</a:t>
            </a:r>
            <a:endParaRPr lang="en-US" dirty="0"/>
          </a:p>
        </p:txBody>
      </p:sp>
      <p:sp>
        <p:nvSpPr>
          <p:cNvPr id="3" name="Content Placeholder 2"/>
          <p:cNvSpPr>
            <a:spLocks noGrp="1"/>
          </p:cNvSpPr>
          <p:nvPr>
            <p:ph idx="1"/>
          </p:nvPr>
        </p:nvSpPr>
        <p:spPr/>
        <p:txBody>
          <a:bodyPr/>
          <a:lstStyle/>
          <a:p>
            <a:r>
              <a:rPr lang="en-US" dirty="0" err="1" smtClean="0"/>
              <a:t>Bernays</a:t>
            </a:r>
            <a:r>
              <a:rPr lang="en-US" dirty="0" smtClean="0"/>
              <a:t>’ public relations is still considered today to be among the most influential ever seen in the United States. However, some mass media research has begun to question some of the influence suggested </a:t>
            </a:r>
            <a:r>
              <a:rPr lang="en-US" dirty="0" smtClean="0">
                <a:hlinkClick r:id="rId2"/>
              </a:rPr>
              <a:t>in this video.</a:t>
            </a:r>
            <a:endParaRPr lang="en-US" dirty="0"/>
          </a:p>
        </p:txBody>
      </p:sp>
      <p:pic>
        <p:nvPicPr>
          <p:cNvPr id="4" name="Picture 3" descr="bernayvideo.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74071" y="3860802"/>
            <a:ext cx="5145373" cy="2832756"/>
          </a:xfrm>
          <a:prstGeom prst="rect">
            <a:avLst/>
          </a:prstGeom>
        </p:spPr>
      </p:pic>
    </p:spTree>
    <p:extLst>
      <p:ext uri="{BB962C8B-B14F-4D97-AF65-F5344CB8AC3E}">
        <p14:creationId xmlns:p14="http://schemas.microsoft.com/office/powerpoint/2010/main" val="38570054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Ambivalence</a:t>
            </a:r>
            <a:endParaRPr lang="en-US" dirty="0"/>
          </a:p>
        </p:txBody>
      </p:sp>
      <p:sp>
        <p:nvSpPr>
          <p:cNvPr id="3" name="Content Placeholder 2"/>
          <p:cNvSpPr>
            <a:spLocks noGrp="1"/>
          </p:cNvSpPr>
          <p:nvPr>
            <p:ph idx="1"/>
          </p:nvPr>
        </p:nvSpPr>
        <p:spPr/>
        <p:txBody>
          <a:bodyPr/>
          <a:lstStyle/>
          <a:p>
            <a:r>
              <a:rPr lang="en-US" dirty="0" smtClean="0"/>
              <a:t>Reporters and editors were </a:t>
            </a:r>
            <a:r>
              <a:rPr lang="en-US" dirty="0" smtClean="0"/>
              <a:t>ambivalent.</a:t>
            </a:r>
            <a:endParaRPr lang="en-US" dirty="0" smtClean="0"/>
          </a:p>
          <a:p>
            <a:r>
              <a:rPr lang="en-US" dirty="0" smtClean="0"/>
              <a:t>On the one hand they were disgusted or embarrassed by PR people.</a:t>
            </a:r>
          </a:p>
          <a:p>
            <a:r>
              <a:rPr lang="en-US" dirty="0" smtClean="0"/>
              <a:t>On the other hand, they appreciated the helpfulness and usefulness of PR people.</a:t>
            </a:r>
          </a:p>
          <a:p>
            <a:r>
              <a:rPr lang="en-US" dirty="0" smtClean="0"/>
              <a:t>News people even before the development of PR long used ready-made interviews, canned speeches and other material from institutions and organizations.</a:t>
            </a:r>
            <a:endParaRPr lang="en-US" dirty="0"/>
          </a:p>
        </p:txBody>
      </p:sp>
    </p:spTree>
    <p:extLst>
      <p:ext uri="{BB962C8B-B14F-4D97-AF65-F5344CB8AC3E}">
        <p14:creationId xmlns:p14="http://schemas.microsoft.com/office/powerpoint/2010/main" val="25337455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 unpopularity</a:t>
            </a:r>
            <a:endParaRPr lang="en-US" dirty="0"/>
          </a:p>
        </p:txBody>
      </p:sp>
      <p:sp>
        <p:nvSpPr>
          <p:cNvPr id="3" name="Content Placeholder 2"/>
          <p:cNvSpPr>
            <a:spLocks noGrp="1"/>
          </p:cNvSpPr>
          <p:nvPr>
            <p:ph idx="1"/>
          </p:nvPr>
        </p:nvSpPr>
        <p:spPr/>
        <p:txBody>
          <a:bodyPr/>
          <a:lstStyle/>
          <a:p>
            <a:r>
              <a:rPr lang="en-US" dirty="0" smtClean="0"/>
              <a:t>Not only was PR unpopular among businesses, it also was unpopular among news media.</a:t>
            </a:r>
          </a:p>
          <a:p>
            <a:r>
              <a:rPr lang="en-US" dirty="0" smtClean="0"/>
              <a:t>Reporters traditionally mistrusted “flaks” who misled reporters into publishing promotional material, or did not tell reporters the truth.</a:t>
            </a:r>
            <a:endParaRPr lang="en-US" dirty="0"/>
          </a:p>
        </p:txBody>
      </p:sp>
    </p:spTree>
    <p:extLst>
      <p:ext uri="{BB962C8B-B14F-4D97-AF65-F5344CB8AC3E}">
        <p14:creationId xmlns:p14="http://schemas.microsoft.com/office/powerpoint/2010/main" val="413777303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the distrust?</a:t>
            </a:r>
            <a:endParaRPr lang="en-US" dirty="0"/>
          </a:p>
        </p:txBody>
      </p:sp>
      <p:sp>
        <p:nvSpPr>
          <p:cNvPr id="3" name="Content Placeholder 2"/>
          <p:cNvSpPr>
            <a:spLocks noGrp="1"/>
          </p:cNvSpPr>
          <p:nvPr>
            <p:ph idx="1"/>
          </p:nvPr>
        </p:nvSpPr>
        <p:spPr/>
        <p:txBody>
          <a:bodyPr/>
          <a:lstStyle/>
          <a:p>
            <a:r>
              <a:rPr lang="en-US" dirty="0" smtClean="0"/>
              <a:t>Why did journalists so distrust PR people?</a:t>
            </a:r>
          </a:p>
          <a:p>
            <a:r>
              <a:rPr lang="en-US" dirty="0" smtClean="0"/>
              <a:t>Perhaps because at based it threatened the very idea of reporting.</a:t>
            </a:r>
          </a:p>
          <a:p>
            <a:r>
              <a:rPr lang="en-US" dirty="0" smtClean="0"/>
              <a:t>Instead of reporting events, you are reporting those facts provided to you from the point of view of the PR people.</a:t>
            </a:r>
          </a:p>
          <a:p>
            <a:r>
              <a:rPr lang="en-US" dirty="0" smtClean="0"/>
              <a:t>If that were the case, Lee was right: there are no facts, only interpretations.</a:t>
            </a:r>
            <a:endParaRPr lang="en-US" dirty="0"/>
          </a:p>
        </p:txBody>
      </p:sp>
    </p:spTree>
    <p:extLst>
      <p:ext uri="{BB962C8B-B14F-4D97-AF65-F5344CB8AC3E}">
        <p14:creationId xmlns:p14="http://schemas.microsoft.com/office/powerpoint/2010/main" val="184003938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Campaigns</a:t>
            </a:r>
            <a:endParaRPr lang="en-US" dirty="0"/>
          </a:p>
        </p:txBody>
      </p:sp>
      <p:sp>
        <p:nvSpPr>
          <p:cNvPr id="3" name="Content Placeholder 2"/>
          <p:cNvSpPr>
            <a:spLocks noGrp="1"/>
          </p:cNvSpPr>
          <p:nvPr>
            <p:ph idx="1"/>
          </p:nvPr>
        </p:nvSpPr>
        <p:spPr/>
        <p:txBody>
          <a:bodyPr/>
          <a:lstStyle/>
          <a:p>
            <a:r>
              <a:rPr lang="en-US" dirty="0" smtClean="0"/>
              <a:t>Journalists also were worried about PR campaigns. </a:t>
            </a:r>
          </a:p>
          <a:p>
            <a:r>
              <a:rPr lang="en-US" dirty="0" smtClean="0"/>
              <a:t>These could manufacture “news.”</a:t>
            </a:r>
          </a:p>
          <a:p>
            <a:r>
              <a:rPr lang="en-US" dirty="0" smtClean="0"/>
              <a:t>For example, Lee publicized Rockefeller’s donation to Johns Hopkins University. It was widely covered.</a:t>
            </a:r>
          </a:p>
          <a:p>
            <a:r>
              <a:rPr lang="en-US" dirty="0" smtClean="0"/>
              <a:t>Lee commented later to Rockefeller that it was not news, yet the newspapers paid so much attention to it.</a:t>
            </a:r>
          </a:p>
          <a:p>
            <a:r>
              <a:rPr lang="en-US" dirty="0" smtClean="0"/>
              <a:t>Success of that campaign Lee attributed </a:t>
            </a:r>
            <a:r>
              <a:rPr lang="en-US" dirty="0" smtClean="0"/>
              <a:t>was to the image (not the facts) </a:t>
            </a:r>
            <a:r>
              <a:rPr lang="en-US" dirty="0" smtClean="0"/>
              <a:t>the PR people were able to </a:t>
            </a:r>
            <a:r>
              <a:rPr lang="en-US" dirty="0" smtClean="0"/>
              <a:t>create.</a:t>
            </a:r>
            <a:endParaRPr lang="en-US" dirty="0"/>
          </a:p>
        </p:txBody>
      </p:sp>
    </p:spTree>
    <p:extLst>
      <p:ext uri="{BB962C8B-B14F-4D97-AF65-F5344CB8AC3E}">
        <p14:creationId xmlns:p14="http://schemas.microsoft.com/office/powerpoint/2010/main" val="303259487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Creating news</a:t>
            </a:r>
            <a:endParaRPr lang="en-US" dirty="0"/>
          </a:p>
        </p:txBody>
      </p:sp>
      <p:sp>
        <p:nvSpPr>
          <p:cNvPr id="3" name="Content Placeholder 2"/>
          <p:cNvSpPr>
            <a:spLocks noGrp="1"/>
          </p:cNvSpPr>
          <p:nvPr>
            <p:ph idx="1"/>
          </p:nvPr>
        </p:nvSpPr>
        <p:spPr/>
        <p:txBody>
          <a:bodyPr/>
          <a:lstStyle/>
          <a:p>
            <a:r>
              <a:rPr lang="en-US" dirty="0" err="1" smtClean="0"/>
              <a:t>Bernays</a:t>
            </a:r>
            <a:r>
              <a:rPr lang="en-US" dirty="0" smtClean="0"/>
              <a:t> agreed with Lee that PR people were creating news.</a:t>
            </a:r>
          </a:p>
          <a:p>
            <a:r>
              <a:rPr lang="en-US" dirty="0" smtClean="0"/>
              <a:t>Despite media misgivings, PR become more and more popular. Government agencies and businesses all hired public relations people.</a:t>
            </a:r>
          </a:p>
          <a:p>
            <a:r>
              <a:rPr lang="en-US" dirty="0" smtClean="0"/>
              <a:t>Despite distrust from both business and media, PR clearly was useful.</a:t>
            </a:r>
            <a:endParaRPr lang="en-US" dirty="0"/>
          </a:p>
        </p:txBody>
      </p:sp>
    </p:spTree>
    <p:extLst>
      <p:ext uri="{BB962C8B-B14F-4D97-AF65-F5344CB8AC3E}">
        <p14:creationId xmlns:p14="http://schemas.microsoft.com/office/powerpoint/2010/main" val="177520714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Public Relations growth</a:t>
            </a:r>
            <a:endParaRPr lang="en-US" dirty="0"/>
          </a:p>
        </p:txBody>
      </p:sp>
      <p:sp>
        <p:nvSpPr>
          <p:cNvPr id="3" name="Content Placeholder 2"/>
          <p:cNvSpPr>
            <a:spLocks noGrp="1"/>
          </p:cNvSpPr>
          <p:nvPr>
            <p:ph idx="1"/>
          </p:nvPr>
        </p:nvSpPr>
        <p:spPr/>
        <p:txBody>
          <a:bodyPr/>
          <a:lstStyle/>
          <a:p>
            <a:r>
              <a:rPr lang="en-US" dirty="0" smtClean="0"/>
              <a:t>Today the majority of businesses have public relations staffs.</a:t>
            </a:r>
          </a:p>
          <a:p>
            <a:r>
              <a:rPr lang="en-US" dirty="0" smtClean="0"/>
              <a:t>A large </a:t>
            </a:r>
            <a:r>
              <a:rPr lang="en-US" dirty="0" smtClean="0"/>
              <a:t>number of what used to be called “J-School grads” go into public relations.</a:t>
            </a:r>
          </a:p>
          <a:p>
            <a:r>
              <a:rPr lang="en-US" dirty="0" smtClean="0"/>
              <a:t>It’s become a respectable major available in many communication programs.</a:t>
            </a:r>
          </a:p>
          <a:p>
            <a:r>
              <a:rPr lang="en-US" dirty="0" smtClean="0"/>
              <a:t>But many people nevertheless view public relations as a slightly tainted profession because it involves a clear bias and possible skewing, or spinning of the facts.</a:t>
            </a:r>
            <a:endParaRPr lang="en-US" dirty="0"/>
          </a:p>
        </p:txBody>
      </p:sp>
    </p:spTree>
    <p:extLst>
      <p:ext uri="{BB962C8B-B14F-4D97-AF65-F5344CB8AC3E}">
        <p14:creationId xmlns:p14="http://schemas.microsoft.com/office/powerpoint/2010/main" val="91732734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Objectivity?</a:t>
            </a:r>
            <a:endParaRPr lang="en-US" dirty="0"/>
          </a:p>
        </p:txBody>
      </p:sp>
      <p:sp>
        <p:nvSpPr>
          <p:cNvPr id="3" name="Content Placeholder 2"/>
          <p:cNvSpPr>
            <a:spLocks noGrp="1"/>
          </p:cNvSpPr>
          <p:nvPr>
            <p:ph idx="1"/>
          </p:nvPr>
        </p:nvSpPr>
        <p:spPr/>
        <p:txBody>
          <a:bodyPr/>
          <a:lstStyle/>
          <a:p>
            <a:r>
              <a:rPr lang="en-US" dirty="0" smtClean="0"/>
              <a:t>We know today that objectivity is really hard to attain.</a:t>
            </a:r>
          </a:p>
          <a:p>
            <a:r>
              <a:rPr lang="en-US" dirty="0" smtClean="0"/>
              <a:t>Still many people don’t like to see obvious bias from the PR side.</a:t>
            </a:r>
          </a:p>
          <a:p>
            <a:r>
              <a:rPr lang="en-US" dirty="0" smtClean="0"/>
              <a:t>However, today we also know </a:t>
            </a:r>
            <a:r>
              <a:rPr lang="en-US" dirty="0" smtClean="0"/>
              <a:t>PR doesn’t </a:t>
            </a:r>
            <a:r>
              <a:rPr lang="en-US" dirty="0" smtClean="0"/>
              <a:t>necessarily have </a:t>
            </a:r>
            <a:r>
              <a:rPr lang="en-US" dirty="0" smtClean="0"/>
              <a:t>the kind of power </a:t>
            </a:r>
            <a:r>
              <a:rPr lang="en-US" dirty="0" err="1" smtClean="0"/>
              <a:t>Bernays</a:t>
            </a:r>
            <a:r>
              <a:rPr lang="en-US" dirty="0" smtClean="0"/>
              <a:t> or Lee might have </a:t>
            </a:r>
            <a:r>
              <a:rPr lang="en-US" dirty="0" smtClean="0"/>
              <a:t>believed.</a:t>
            </a:r>
            <a:endParaRPr lang="en-US" dirty="0" smtClean="0"/>
          </a:p>
          <a:p>
            <a:r>
              <a:rPr lang="en-US" dirty="0" smtClean="0"/>
              <a:t>Nevertheless, in the right situation we know it has a strong influence.</a:t>
            </a:r>
          </a:p>
        </p:txBody>
      </p:sp>
    </p:spTree>
    <p:extLst>
      <p:ext uri="{BB962C8B-B14F-4D97-AF65-F5344CB8AC3E}">
        <p14:creationId xmlns:p14="http://schemas.microsoft.com/office/powerpoint/2010/main" val="326367115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 good or not?</a:t>
            </a:r>
            <a:endParaRPr lang="en-US" dirty="0"/>
          </a:p>
        </p:txBody>
      </p:sp>
      <p:sp>
        <p:nvSpPr>
          <p:cNvPr id="3" name="Content Placeholder 2"/>
          <p:cNvSpPr>
            <a:spLocks noGrp="1"/>
          </p:cNvSpPr>
          <p:nvPr>
            <p:ph idx="1"/>
          </p:nvPr>
        </p:nvSpPr>
        <p:spPr/>
        <p:txBody>
          <a:bodyPr/>
          <a:lstStyle/>
          <a:p>
            <a:r>
              <a:rPr lang="en-US" dirty="0" smtClean="0"/>
              <a:t>Is it a good or bad thing for society that this formalized, professional industry dedicated to persuasion has indeed become so persuasive in our culture?</a:t>
            </a:r>
            <a:endParaRPr lang="en-US" dirty="0"/>
          </a:p>
        </p:txBody>
      </p:sp>
      <p:pic>
        <p:nvPicPr>
          <p:cNvPr id="4" name="Picture 3" descr="prcartoon.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49073" y="3156865"/>
            <a:ext cx="3974603" cy="3339682"/>
          </a:xfrm>
          <a:prstGeom prst="rect">
            <a:avLst/>
          </a:prstGeom>
        </p:spPr>
      </p:pic>
    </p:spTree>
    <p:extLst>
      <p:ext uri="{BB962C8B-B14F-4D97-AF65-F5344CB8AC3E}">
        <p14:creationId xmlns:p14="http://schemas.microsoft.com/office/powerpoint/2010/main" val="21058945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 beginnings</a:t>
            </a:r>
            <a:endParaRPr lang="en-US" dirty="0"/>
          </a:p>
        </p:txBody>
      </p:sp>
      <p:sp>
        <p:nvSpPr>
          <p:cNvPr id="3" name="Content Placeholder 2"/>
          <p:cNvSpPr>
            <a:spLocks noGrp="1"/>
          </p:cNvSpPr>
          <p:nvPr>
            <p:ph idx="1"/>
          </p:nvPr>
        </p:nvSpPr>
        <p:spPr/>
        <p:txBody>
          <a:bodyPr/>
          <a:lstStyle/>
          <a:p>
            <a:r>
              <a:rPr lang="en-US" dirty="0" smtClean="0"/>
              <a:t>Actually, however, public relations was an advancement over the old way of doing things.</a:t>
            </a:r>
          </a:p>
          <a:p>
            <a:r>
              <a:rPr lang="en-US" dirty="0" smtClean="0"/>
              <a:t>The idea of a “press agent” did exist in the 19</a:t>
            </a:r>
            <a:r>
              <a:rPr lang="en-US" baseline="30000" dirty="0" smtClean="0"/>
              <a:t>th</a:t>
            </a:r>
            <a:r>
              <a:rPr lang="en-US" dirty="0" smtClean="0"/>
              <a:t> century.</a:t>
            </a:r>
          </a:p>
          <a:p>
            <a:r>
              <a:rPr lang="en-US" dirty="0" smtClean="0"/>
              <a:t>But this kind of “agent” </a:t>
            </a:r>
            <a:r>
              <a:rPr lang="en-US" dirty="0" smtClean="0"/>
              <a:t>usually existed </a:t>
            </a:r>
            <a:r>
              <a:rPr lang="en-US" dirty="0" smtClean="0"/>
              <a:t>not to help the media, but to block it.</a:t>
            </a:r>
          </a:p>
          <a:p>
            <a:r>
              <a:rPr lang="en-US" dirty="0" smtClean="0"/>
              <a:t>The agent acted as a wall between the company and the media, to keep secrets and block reporters trying to get information from company leaders. </a:t>
            </a:r>
            <a:endParaRPr lang="en-US" dirty="0"/>
          </a:p>
        </p:txBody>
      </p:sp>
    </p:spTree>
    <p:extLst>
      <p:ext uri="{BB962C8B-B14F-4D97-AF65-F5344CB8AC3E}">
        <p14:creationId xmlns:p14="http://schemas.microsoft.com/office/powerpoint/2010/main" val="27590430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Press agents</a:t>
            </a:r>
            <a:endParaRPr lang="en-US" dirty="0"/>
          </a:p>
        </p:txBody>
      </p:sp>
      <p:sp>
        <p:nvSpPr>
          <p:cNvPr id="3" name="Content Placeholder 2"/>
          <p:cNvSpPr>
            <a:spLocks noGrp="1"/>
          </p:cNvSpPr>
          <p:nvPr>
            <p:ph idx="1"/>
          </p:nvPr>
        </p:nvSpPr>
        <p:spPr/>
        <p:txBody>
          <a:bodyPr/>
          <a:lstStyle/>
          <a:p>
            <a:r>
              <a:rPr lang="en-US" dirty="0" smtClean="0"/>
              <a:t>Old-style press agents usually did not provide press releases or other material to the media.</a:t>
            </a:r>
          </a:p>
          <a:p>
            <a:r>
              <a:rPr lang="en-US" dirty="0" smtClean="0"/>
              <a:t>This was because most companies could see no good reason to deal with the media at all.</a:t>
            </a:r>
          </a:p>
          <a:p>
            <a:r>
              <a:rPr lang="en-US" dirty="0" smtClean="0"/>
              <a:t>It was up to the newspapers to get information, not to businesses, who would </a:t>
            </a:r>
            <a:r>
              <a:rPr lang="en-US" dirty="0" smtClean="0"/>
              <a:t>not easily </a:t>
            </a:r>
            <a:r>
              <a:rPr lang="en-US" dirty="0" smtClean="0"/>
              <a:t>give it.</a:t>
            </a:r>
            <a:endParaRPr lang="en-US" dirty="0"/>
          </a:p>
        </p:txBody>
      </p:sp>
    </p:spTree>
    <p:extLst>
      <p:ext uri="{BB962C8B-B14F-4D97-AF65-F5344CB8AC3E}">
        <p14:creationId xmlns:p14="http://schemas.microsoft.com/office/powerpoint/2010/main" val="34658945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Stonewalling</a:t>
            </a:r>
            <a:endParaRPr lang="en-US" dirty="0"/>
          </a:p>
        </p:txBody>
      </p:sp>
      <p:sp>
        <p:nvSpPr>
          <p:cNvPr id="3" name="Content Placeholder 2"/>
          <p:cNvSpPr>
            <a:spLocks noGrp="1"/>
          </p:cNvSpPr>
          <p:nvPr>
            <p:ph idx="1"/>
          </p:nvPr>
        </p:nvSpPr>
        <p:spPr/>
        <p:txBody>
          <a:bodyPr/>
          <a:lstStyle/>
          <a:p>
            <a:r>
              <a:rPr lang="en-US" dirty="0" smtClean="0"/>
              <a:t>Should a company be involved in some kind of disaster or scandal, the press agent’s job was to stonewall.</a:t>
            </a:r>
          </a:p>
          <a:p>
            <a:r>
              <a:rPr lang="en-US" dirty="0" smtClean="0"/>
              <a:t>That is, he would try to keep any news secret,</a:t>
            </a:r>
            <a:r>
              <a:rPr lang="en-US" dirty="0"/>
              <a:t> </a:t>
            </a:r>
            <a:r>
              <a:rPr lang="en-US" dirty="0" smtClean="0"/>
              <a:t>and tell reporters nothing.</a:t>
            </a:r>
          </a:p>
        </p:txBody>
      </p:sp>
    </p:spTree>
    <p:extLst>
      <p:ext uri="{BB962C8B-B14F-4D97-AF65-F5344CB8AC3E}">
        <p14:creationId xmlns:p14="http://schemas.microsoft.com/office/powerpoint/2010/main" val="25699034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new approach</a:t>
            </a:r>
            <a:endParaRPr lang="en-US" dirty="0"/>
          </a:p>
        </p:txBody>
      </p:sp>
      <p:sp>
        <p:nvSpPr>
          <p:cNvPr id="3" name="Content Placeholder 2"/>
          <p:cNvSpPr>
            <a:spLocks noGrp="1"/>
          </p:cNvSpPr>
          <p:nvPr>
            <p:ph idx="1"/>
          </p:nvPr>
        </p:nvSpPr>
        <p:spPr/>
        <p:txBody>
          <a:bodyPr/>
          <a:lstStyle/>
          <a:p>
            <a:r>
              <a:rPr lang="en-US" dirty="0" smtClean="0"/>
              <a:t>Around the turn of the century, 1900, a new idea developed.</a:t>
            </a:r>
          </a:p>
          <a:p>
            <a:r>
              <a:rPr lang="en-US" dirty="0" smtClean="0"/>
              <a:t>Advocates of new PR suggested that when a </a:t>
            </a:r>
            <a:r>
              <a:rPr lang="en-US" dirty="0" smtClean="0"/>
              <a:t>company was </a:t>
            </a:r>
            <a:r>
              <a:rPr lang="en-US" dirty="0" smtClean="0"/>
              <a:t>faced with a need to communicate, it should not stonewall, because that would not increase goodwill for the company.</a:t>
            </a:r>
          </a:p>
          <a:p>
            <a:r>
              <a:rPr lang="en-US" dirty="0" smtClean="0"/>
              <a:t>The most famous proponent of modern PR was Ivy Ledbetter Lee.</a:t>
            </a:r>
            <a:endParaRPr lang="en-US" dirty="0"/>
          </a:p>
        </p:txBody>
      </p:sp>
    </p:spTree>
    <p:extLst>
      <p:ext uri="{BB962C8B-B14F-4D97-AF65-F5344CB8AC3E}">
        <p14:creationId xmlns:p14="http://schemas.microsoft.com/office/powerpoint/2010/main" val="26507191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Ivy Lee</a:t>
            </a:r>
            <a:endParaRPr lang="en-US" dirty="0"/>
          </a:p>
        </p:txBody>
      </p:sp>
      <p:sp>
        <p:nvSpPr>
          <p:cNvPr id="3" name="Content Placeholder 2"/>
          <p:cNvSpPr>
            <a:spLocks noGrp="1"/>
          </p:cNvSpPr>
          <p:nvPr>
            <p:ph idx="1"/>
          </p:nvPr>
        </p:nvSpPr>
        <p:spPr>
          <a:xfrm>
            <a:off x="457200" y="1752600"/>
            <a:ext cx="5755241" cy="4373563"/>
          </a:xfrm>
        </p:spPr>
        <p:txBody>
          <a:bodyPr/>
          <a:lstStyle/>
          <a:p>
            <a:r>
              <a:rPr lang="en-US" dirty="0" smtClean="0"/>
              <a:t>Lee, an 1899 Princeton graduate, began work for New York newspapers.</a:t>
            </a:r>
          </a:p>
          <a:p>
            <a:r>
              <a:rPr lang="en-US" dirty="0" smtClean="0"/>
              <a:t>But he decided to leave to try something new—a public relations bureau, called Parker and Lee. (George F. Parker was a Buffalo,</a:t>
            </a:r>
            <a:r>
              <a:rPr lang="en-US" dirty="0"/>
              <a:t> </a:t>
            </a:r>
            <a:r>
              <a:rPr lang="en-US" dirty="0" smtClean="0"/>
              <a:t>N.Y., journalist.)</a:t>
            </a:r>
          </a:p>
          <a:p>
            <a:r>
              <a:rPr lang="en-US" dirty="0" smtClean="0"/>
              <a:t>He brought to his new business his knowledge of what reporters need from public relations people.</a:t>
            </a:r>
            <a:endParaRPr lang="en-US" dirty="0"/>
          </a:p>
        </p:txBody>
      </p:sp>
      <p:pic>
        <p:nvPicPr>
          <p:cNvPr id="4" name="Picture 3" descr="ivylee.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12441" y="1955800"/>
            <a:ext cx="2323809" cy="2946032"/>
          </a:xfrm>
          <a:prstGeom prst="rect">
            <a:avLst/>
          </a:prstGeom>
        </p:spPr>
      </p:pic>
    </p:spTree>
    <p:extLst>
      <p:ext uri="{BB962C8B-B14F-4D97-AF65-F5344CB8AC3E}">
        <p14:creationId xmlns:p14="http://schemas.microsoft.com/office/powerpoint/2010/main" val="5773983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Ivy Lee’s ideals</a:t>
            </a:r>
            <a:endParaRPr lang="en-US" dirty="0"/>
          </a:p>
        </p:txBody>
      </p:sp>
      <p:sp>
        <p:nvSpPr>
          <p:cNvPr id="3" name="Content Placeholder 2"/>
          <p:cNvSpPr>
            <a:spLocks noGrp="1"/>
          </p:cNvSpPr>
          <p:nvPr>
            <p:ph idx="1"/>
          </p:nvPr>
        </p:nvSpPr>
        <p:spPr/>
        <p:txBody>
          <a:bodyPr/>
          <a:lstStyle/>
          <a:p>
            <a:r>
              <a:rPr lang="en-US" dirty="0" smtClean="0"/>
              <a:t>Lee said PR practitioners needed to practice openness with media. His motto:</a:t>
            </a:r>
          </a:p>
          <a:p>
            <a:pPr marL="114300" indent="0">
              <a:buNone/>
            </a:pPr>
            <a:r>
              <a:rPr lang="en-US" dirty="0" smtClean="0"/>
              <a:t>Accuracy.</a:t>
            </a:r>
          </a:p>
          <a:p>
            <a:pPr marL="114300" indent="0">
              <a:buNone/>
            </a:pPr>
            <a:r>
              <a:rPr lang="en-US" dirty="0" smtClean="0"/>
              <a:t>Authenticity.</a:t>
            </a:r>
          </a:p>
          <a:p>
            <a:pPr marL="114300" indent="0">
              <a:buNone/>
            </a:pPr>
            <a:r>
              <a:rPr lang="en-US" dirty="0" smtClean="0"/>
              <a:t>Interest.</a:t>
            </a:r>
          </a:p>
          <a:p>
            <a:r>
              <a:rPr lang="en-US" dirty="0" smtClean="0"/>
              <a:t>He argued for an honest, open approach.</a:t>
            </a:r>
          </a:p>
        </p:txBody>
      </p:sp>
    </p:spTree>
    <p:extLst>
      <p:ext uri="{BB962C8B-B14F-4D97-AF65-F5344CB8AC3E}">
        <p14:creationId xmlns:p14="http://schemas.microsoft.com/office/powerpoint/2010/main" val="306484522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othecary">
  <a:themeElements>
    <a:clrScheme name="Apothecary">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Apothecary">
      <a:majorFont>
        <a:latin typeface="Book Antiqua"/>
        <a:ea typeface=""/>
        <a:cs typeface=""/>
        <a:font script="Jpan" typeface="ＭＳ Ｐ明朝"/>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pothecary">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Apothecary.thmx</Template>
  <TotalTime>185</TotalTime>
  <Words>1997</Words>
  <Application>Microsoft Macintosh PowerPoint</Application>
  <PresentationFormat>On-screen Show (4:3)</PresentationFormat>
  <Paragraphs>137</Paragraphs>
  <Slides>35</Slides>
  <Notes>0</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Apothecary</vt:lpstr>
      <vt:lpstr>Public relations</vt:lpstr>
      <vt:lpstr>Public relations</vt:lpstr>
      <vt:lpstr>PR unpopularity</vt:lpstr>
      <vt:lpstr>PR beginnings</vt:lpstr>
      <vt:lpstr>Press agents</vt:lpstr>
      <vt:lpstr>Stonewalling</vt:lpstr>
      <vt:lpstr>A new approach</vt:lpstr>
      <vt:lpstr>Ivy Lee</vt:lpstr>
      <vt:lpstr>Ivy Lee’s ideals</vt:lpstr>
      <vt:lpstr>Pennsylvania Railroad</vt:lpstr>
      <vt:lpstr>Railway accident and PR</vt:lpstr>
      <vt:lpstr>Another rail accident</vt:lpstr>
      <vt:lpstr>Coal Strike</vt:lpstr>
      <vt:lpstr>Lee and Rockefeller</vt:lpstr>
      <vt:lpstr>Lee and Rockefeller</vt:lpstr>
      <vt:lpstr>The truth</vt:lpstr>
      <vt:lpstr>Edward Bernays</vt:lpstr>
      <vt:lpstr>Edward Bernays</vt:lpstr>
      <vt:lpstr>Bernays and World War I</vt:lpstr>
      <vt:lpstr>Bernays and history</vt:lpstr>
      <vt:lpstr>Lee vs. Bernays</vt:lpstr>
      <vt:lpstr>Disillusionment</vt:lpstr>
      <vt:lpstr>Facts and Bernays</vt:lpstr>
      <vt:lpstr>Public relations and war</vt:lpstr>
      <vt:lpstr>The atrocity stories</vt:lpstr>
      <vt:lpstr>Atrocity and World War II</vt:lpstr>
      <vt:lpstr>World War I and pR</vt:lpstr>
      <vt:lpstr>The “menace”</vt:lpstr>
      <vt:lpstr>Ambivalence</vt:lpstr>
      <vt:lpstr>Why the distrust?</vt:lpstr>
      <vt:lpstr>Campaigns</vt:lpstr>
      <vt:lpstr>Creating news</vt:lpstr>
      <vt:lpstr>Public Relations growth</vt:lpstr>
      <vt:lpstr>Objectivity?</vt:lpstr>
      <vt:lpstr>For good or not?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Public relations</dc:title>
  <dc:creator>Ross Collins</dc:creator>
  <cp:lastModifiedBy>Ross Collins</cp:lastModifiedBy>
  <cp:revision>39</cp:revision>
  <dcterms:created xsi:type="dcterms:W3CDTF">2012-11-07T20:55:43Z</dcterms:created>
  <dcterms:modified xsi:type="dcterms:W3CDTF">2014-11-04T18:28:44Z</dcterms:modified>
</cp:coreProperties>
</file>