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33" d="100"/>
          <a:sy n="133" d="100"/>
        </p:scale>
        <p:origin x="-17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EF64-FB19-411E-965E-9F52AA474456}" type="slidenum">
              <a:rPr smtClean="0"/>
              <a:pPr/>
              <a:t>‹#›</a:t>
            </a:fld>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C62153F-E883-4E61-801C-8C454FECCC42}" type="datetimeFigureOut">
              <a:rPr lang="en-US" smtClean="0"/>
              <a:t>12/2/14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A52CC6D4-4D4A-41CA-AAD8-DD673991A9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2153F-E883-4E61-801C-8C454FECCC4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442D2-6EC0-47EE-B633-BA0A345679BF}"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C62153F-E883-4E61-801C-8C454FECCC42}" type="datetimeFigureOut">
              <a:rPr lang="en-US" smtClean="0"/>
              <a:t>12/2/14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A52CC6D4-4D4A-41CA-AAD8-DD673991A9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C6D4-4D4A-41CA-AAD8-DD673991A90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C6D4-4D4A-41CA-AAD8-DD673991A903}"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C6D4-4D4A-41CA-AAD8-DD673991A9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2153F-E883-4E61-801C-8C454FECCC4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C62153F-E883-4E61-801C-8C454FECCC42}"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CC6D4-4D4A-41CA-AAD8-DD673991A9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C62153F-E883-4E61-801C-8C454FECCC42}"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CC6D4-4D4A-41CA-AAD8-DD673991A9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62153F-E883-4E61-801C-8C454FECCC42}"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CC6D4-4D4A-41CA-AAD8-DD673991A903}"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C62153F-E883-4E61-801C-8C454FECCC42}"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CC6D4-4D4A-41CA-AAD8-DD673991A9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C62153F-E883-4E61-801C-8C454FECCC42}" type="datetimeFigureOut">
              <a:rPr lang="en-US" smtClean="0"/>
              <a:t>12/2/14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A52CC6D4-4D4A-41CA-AAD8-DD673991A903}"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C62153F-E883-4E61-801C-8C454FECCC42}" type="datetimeFigureOut">
              <a:rPr lang="en-US" smtClean="0"/>
              <a:t>12/2/14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A52CC6D4-4D4A-41CA-AAD8-DD673991A9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fkBy4HV0lM" TargetMode="Externa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YYwW7_zuYI" TargetMode="Externa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8447"/>
            <a:ext cx="8915399" cy="1470025"/>
          </a:xfrm>
        </p:spPr>
        <p:txBody>
          <a:bodyPr/>
          <a:lstStyle/>
          <a:p>
            <a:r>
              <a:rPr lang="en-US" dirty="0" smtClean="0"/>
              <a:t>Revolution	</a:t>
            </a:r>
            <a:endParaRPr lang="en-US" dirty="0"/>
          </a:p>
        </p:txBody>
      </p:sp>
      <p:sp>
        <p:nvSpPr>
          <p:cNvPr id="3" name="Subtitle 2"/>
          <p:cNvSpPr>
            <a:spLocks noGrp="1"/>
          </p:cNvSpPr>
          <p:nvPr>
            <p:ph type="subTitle" idx="1"/>
          </p:nvPr>
        </p:nvSpPr>
        <p:spPr/>
        <p:txBody>
          <a:bodyPr/>
          <a:lstStyle/>
          <a:p>
            <a:r>
              <a:rPr lang="en-US" dirty="0" smtClean="0"/>
              <a:t>And the press in America</a:t>
            </a:r>
            <a:endParaRPr lang="en-US" dirty="0"/>
          </a:p>
        </p:txBody>
      </p:sp>
      <p:pic>
        <p:nvPicPr>
          <p:cNvPr id="4" name="Picture 3" descr="soldier.png"/>
          <p:cNvPicPr>
            <a:picLocks noChangeAspect="1"/>
          </p:cNvPicPr>
          <p:nvPr/>
        </p:nvPicPr>
        <p:blipFill>
          <a:blip r:embed="rId2"/>
          <a:stretch>
            <a:fillRect/>
          </a:stretch>
        </p:blipFill>
        <p:spPr>
          <a:xfrm>
            <a:off x="3657600" y="381000"/>
            <a:ext cx="1828800" cy="2183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Journalistic opinion split into factions. Three great leaders rose for each:</a:t>
            </a:r>
          </a:p>
          <a:p>
            <a:r>
              <a:rPr lang="en-US" dirty="0" smtClean="0"/>
              <a:t>James </a:t>
            </a:r>
            <a:r>
              <a:rPr lang="en-US" dirty="0" err="1" smtClean="0"/>
              <a:t>Rivington</a:t>
            </a:r>
            <a:r>
              <a:rPr lang="en-US" dirty="0" smtClean="0"/>
              <a:t>;</a:t>
            </a:r>
          </a:p>
          <a:p>
            <a:r>
              <a:rPr lang="en-US" dirty="0" smtClean="0"/>
              <a:t>John Dickinson;</a:t>
            </a:r>
          </a:p>
          <a:p>
            <a:r>
              <a:rPr lang="en-US" dirty="0" smtClean="0"/>
              <a:t>Samuel Adams.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779463" y="1828800"/>
            <a:ext cx="4402137" cy="4297363"/>
          </a:xfrm>
        </p:spPr>
        <p:txBody>
          <a:bodyPr/>
          <a:lstStyle/>
          <a:p>
            <a:r>
              <a:rPr lang="en-US" dirty="0" smtClean="0"/>
              <a:t>James </a:t>
            </a:r>
            <a:r>
              <a:rPr lang="en-US" dirty="0" err="1" smtClean="0"/>
              <a:t>Rivington</a:t>
            </a:r>
            <a:r>
              <a:rPr lang="en-US" dirty="0" smtClean="0"/>
              <a:t> spoke for the Tories, that is, those who supported British colonial rule.</a:t>
            </a:r>
          </a:p>
          <a:p>
            <a:r>
              <a:rPr lang="en-US" dirty="0" smtClean="0"/>
              <a:t>He believed in law and order against </a:t>
            </a:r>
            <a:r>
              <a:rPr lang="en-US" dirty="0" smtClean="0"/>
              <a:t>rebel anarchy</a:t>
            </a:r>
            <a:r>
              <a:rPr lang="en-US" dirty="0" smtClean="0"/>
              <a:t>.</a:t>
            </a:r>
          </a:p>
          <a:p>
            <a:r>
              <a:rPr lang="en-US" dirty="0" smtClean="0"/>
              <a:t>He had established the country’s first chain of bookstores before turning to newspaper journalism.</a:t>
            </a:r>
            <a:endParaRPr lang="en-US" dirty="0"/>
          </a:p>
        </p:txBody>
      </p:sp>
      <p:pic>
        <p:nvPicPr>
          <p:cNvPr id="4" name="Picture 3" descr="rivington.png"/>
          <p:cNvPicPr>
            <a:picLocks noChangeAspect="1"/>
          </p:cNvPicPr>
          <p:nvPr/>
        </p:nvPicPr>
        <p:blipFill>
          <a:blip r:embed="rId2"/>
          <a:stretch>
            <a:fillRect/>
          </a:stretch>
        </p:blipFill>
        <p:spPr>
          <a:xfrm>
            <a:off x="5181600" y="1981200"/>
            <a:ext cx="3796870" cy="472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779463" y="1828800"/>
            <a:ext cx="2607793" cy="4297363"/>
          </a:xfrm>
        </p:spPr>
        <p:txBody>
          <a:bodyPr/>
          <a:lstStyle/>
          <a:p>
            <a:r>
              <a:rPr lang="en-US" dirty="0" err="1" smtClean="0"/>
              <a:t>Rivington</a:t>
            </a:r>
            <a:r>
              <a:rPr lang="en-US" dirty="0" smtClean="0"/>
              <a:t> established his New York newspaper in 1773.</a:t>
            </a:r>
            <a:endParaRPr lang="en-US" dirty="0"/>
          </a:p>
        </p:txBody>
      </p:sp>
      <p:pic>
        <p:nvPicPr>
          <p:cNvPr id="4" name="Picture 3" descr="newyorkgazette1775.jpg"/>
          <p:cNvPicPr>
            <a:picLocks noChangeAspect="1"/>
          </p:cNvPicPr>
          <p:nvPr/>
        </p:nvPicPr>
        <p:blipFill>
          <a:blip r:embed="rId2"/>
          <a:stretch>
            <a:fillRect/>
          </a:stretch>
        </p:blipFill>
        <p:spPr>
          <a:xfrm>
            <a:off x="3276600" y="1981200"/>
            <a:ext cx="5756744" cy="4597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err="1" smtClean="0"/>
              <a:t>Rivington</a:t>
            </a:r>
            <a:r>
              <a:rPr lang="en-US" dirty="0" smtClean="0"/>
              <a:t> was unusual for the era—he was willing to discuss both sides of political issues.</a:t>
            </a:r>
          </a:p>
          <a:p>
            <a:r>
              <a:rPr lang="en-US" dirty="0" smtClean="0"/>
              <a:t>Such “objectivity” was not part of the press generally during this period.</a:t>
            </a:r>
          </a:p>
          <a:p>
            <a:r>
              <a:rPr lang="en-US" dirty="0" smtClean="0"/>
              <a:t>As well, anti-British “patriots,” as they called themselves, were not interested in fair and balanced reports.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The loyalist (pro-British) press suffered as power slipped from British grip: Tory newspapers were hounded and threatened by anti-British mobs.</a:t>
            </a:r>
          </a:p>
          <a:p>
            <a:r>
              <a:rPr lang="en-US" dirty="0" smtClean="0"/>
              <a:t>Neutrality was not accepted: it was Patriot side or nothing.</a:t>
            </a:r>
            <a:endParaRPr lang="en-US" dirty="0"/>
          </a:p>
        </p:txBody>
      </p:sp>
      <p:pic>
        <p:nvPicPr>
          <p:cNvPr id="4" name="Picture 3" descr="joinordie.jpg"/>
          <p:cNvPicPr>
            <a:picLocks noChangeAspect="1"/>
          </p:cNvPicPr>
          <p:nvPr/>
        </p:nvPicPr>
        <p:blipFill>
          <a:blip r:embed="rId2"/>
          <a:stretch>
            <a:fillRect/>
          </a:stretch>
        </p:blipFill>
        <p:spPr>
          <a:xfrm>
            <a:off x="1371600" y="4038600"/>
            <a:ext cx="6400800" cy="26883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779463" y="1828800"/>
            <a:ext cx="4097337" cy="4297363"/>
          </a:xfrm>
        </p:spPr>
        <p:txBody>
          <a:bodyPr/>
          <a:lstStyle/>
          <a:p>
            <a:r>
              <a:rPr lang="en-US" dirty="0" err="1" smtClean="0"/>
              <a:t>Rivington</a:t>
            </a:r>
            <a:r>
              <a:rPr lang="en-US" dirty="0" smtClean="0"/>
              <a:t> decided to drop objectivity. He renamed the paper the </a:t>
            </a:r>
            <a:r>
              <a:rPr lang="en-US" i="1" dirty="0" smtClean="0"/>
              <a:t>Royal Gazette</a:t>
            </a:r>
            <a:r>
              <a:rPr lang="en-US" dirty="0" smtClean="0"/>
              <a:t>.</a:t>
            </a:r>
          </a:p>
          <a:p>
            <a:r>
              <a:rPr lang="en-US" dirty="0" smtClean="0"/>
              <a:t>He launched a campaign of vicious attacks against rebel leaders, factual or lies.</a:t>
            </a:r>
            <a:endParaRPr lang="en-US" dirty="0"/>
          </a:p>
        </p:txBody>
      </p:sp>
      <p:pic>
        <p:nvPicPr>
          <p:cNvPr id="4" name="Picture 3" descr="royalgazette.jpg"/>
          <p:cNvPicPr>
            <a:picLocks noChangeAspect="1"/>
          </p:cNvPicPr>
          <p:nvPr/>
        </p:nvPicPr>
        <p:blipFill>
          <a:blip r:embed="rId2"/>
          <a:stretch>
            <a:fillRect/>
          </a:stretch>
        </p:blipFill>
        <p:spPr>
          <a:xfrm>
            <a:off x="4876800" y="1981200"/>
            <a:ext cx="3873103" cy="39766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err="1" smtClean="0"/>
              <a:t>Rivington</a:t>
            </a:r>
            <a:r>
              <a:rPr lang="en-US" dirty="0" smtClean="0"/>
              <a:t> had already been attacked before the war, his shop raided twice. He was forced once to publish a public apology for voicing his opinion.</a:t>
            </a:r>
            <a:endParaRPr lang="en-US" dirty="0"/>
          </a:p>
        </p:txBody>
      </p:sp>
      <p:pic>
        <p:nvPicPr>
          <p:cNvPr id="4" name="Picture 3" descr="rivingtonapology.gif"/>
          <p:cNvPicPr>
            <a:picLocks noChangeAspect="1"/>
          </p:cNvPicPr>
          <p:nvPr/>
        </p:nvPicPr>
        <p:blipFill>
          <a:blip r:embed="rId2"/>
          <a:stretch>
            <a:fillRect/>
          </a:stretch>
        </p:blipFill>
        <p:spPr>
          <a:xfrm>
            <a:off x="2438400" y="3048000"/>
            <a:ext cx="4272280" cy="368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err="1" smtClean="0"/>
              <a:t>Rivington</a:t>
            </a:r>
            <a:r>
              <a:rPr lang="en-US" dirty="0" smtClean="0"/>
              <a:t> thought British rule by gentlemen would be better than rule by lawless rebels.</a:t>
            </a:r>
          </a:p>
          <a:p>
            <a:r>
              <a:rPr lang="en-US" dirty="0" smtClean="0"/>
              <a:t>Many colonists certainly agreed with the elitist ideal at the time.</a:t>
            </a:r>
          </a:p>
          <a:p>
            <a:r>
              <a:rPr lang="en-US" dirty="0" smtClean="0"/>
              <a:t>But many others opposed that ideal.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3471863" y="1752600"/>
            <a:ext cx="4891088" cy="4297363"/>
          </a:xfrm>
        </p:spPr>
        <p:txBody>
          <a:bodyPr/>
          <a:lstStyle/>
          <a:p>
            <a:r>
              <a:rPr lang="en-US" dirty="0" smtClean="0"/>
              <a:t>One who opposed </a:t>
            </a:r>
            <a:r>
              <a:rPr lang="en-US" dirty="0" smtClean="0"/>
              <a:t>was </a:t>
            </a:r>
            <a:r>
              <a:rPr lang="en-US" dirty="0" smtClean="0"/>
              <a:t>John Dickinson.</a:t>
            </a:r>
          </a:p>
          <a:p>
            <a:r>
              <a:rPr lang="en-US" dirty="0" smtClean="0"/>
              <a:t>Dickinson was called “the penman of the revolution,” one of the great journalists of the period.</a:t>
            </a:r>
          </a:p>
          <a:p>
            <a:r>
              <a:rPr lang="en-US" dirty="0" smtClean="0"/>
              <a:t>His famous opinions were called “Letters from a Farmer in Pennsylvania.”</a:t>
            </a:r>
            <a:endParaRPr lang="en-US" dirty="0"/>
          </a:p>
        </p:txBody>
      </p:sp>
      <p:pic>
        <p:nvPicPr>
          <p:cNvPr id="4" name="Picture 3" descr="dickinson.jpg"/>
          <p:cNvPicPr>
            <a:picLocks noChangeAspect="1"/>
          </p:cNvPicPr>
          <p:nvPr/>
        </p:nvPicPr>
        <p:blipFill>
          <a:blip r:embed="rId2"/>
          <a:stretch>
            <a:fillRect/>
          </a:stretch>
        </p:blipFill>
        <p:spPr>
          <a:xfrm>
            <a:off x="609600" y="1905000"/>
            <a:ext cx="2692400" cy="381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779463" y="1828800"/>
            <a:ext cx="4478337" cy="4297363"/>
          </a:xfrm>
        </p:spPr>
        <p:txBody>
          <a:bodyPr/>
          <a:lstStyle/>
          <a:p>
            <a:r>
              <a:rPr lang="en-US" dirty="0" smtClean="0"/>
              <a:t>Dickinson’s most famous writings were published in the </a:t>
            </a:r>
            <a:r>
              <a:rPr lang="en-US" i="1" dirty="0" smtClean="0"/>
              <a:t>Pennsylvania Chronicle </a:t>
            </a:r>
            <a:r>
              <a:rPr lang="en-US" dirty="0" smtClean="0"/>
              <a:t>in 1767.</a:t>
            </a:r>
          </a:p>
          <a:p>
            <a:r>
              <a:rPr lang="en-US" dirty="0" smtClean="0"/>
              <a:t>Dickinson actually was somewhat conservative. He was contemptuous of the radical Patriots.</a:t>
            </a:r>
            <a:endParaRPr lang="en-US" dirty="0"/>
          </a:p>
        </p:txBody>
      </p:sp>
      <p:pic>
        <p:nvPicPr>
          <p:cNvPr id="4" name="Picture 3" descr="PennsylvaniaChronicle.jpg"/>
          <p:cNvPicPr>
            <a:picLocks noChangeAspect="1"/>
          </p:cNvPicPr>
          <p:nvPr/>
        </p:nvPicPr>
        <p:blipFill>
          <a:blip r:embed="rId2"/>
          <a:stretch>
            <a:fillRect/>
          </a:stretch>
        </p:blipFill>
        <p:spPr>
          <a:xfrm>
            <a:off x="5257800" y="1981200"/>
            <a:ext cx="3762248" cy="480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Why the American revolution? The answer is not so simple.</a:t>
            </a:r>
          </a:p>
          <a:p>
            <a:r>
              <a:rPr lang="en-US" dirty="0" smtClean="0"/>
              <a:t>The British exploited and restricted, but also protected, built, and bought.</a:t>
            </a:r>
          </a:p>
          <a:p>
            <a:r>
              <a:rPr lang="en-US" dirty="0" smtClean="0"/>
              <a:t>Some historians contend disagreements certainly could have been settled without war.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Dickinson argued economics: No taxation without representation.</a:t>
            </a:r>
          </a:p>
          <a:p>
            <a:r>
              <a:rPr lang="en-US" dirty="0" smtClean="0"/>
              <a:t>He thought in terms of property rights, was not interested in rights of the common man.</a:t>
            </a:r>
          </a:p>
          <a:p>
            <a:r>
              <a:rPr lang="en-US" dirty="0" smtClean="0"/>
              <a:t>Dickinson was not pro-revolt.</a:t>
            </a:r>
          </a:p>
          <a:p>
            <a:r>
              <a:rPr lang="en-US" dirty="0" smtClean="0"/>
              <a:t>When war came, Dickinson had to choose, and he chose to join the revolutionaries. He did not, however, sign the Declaration of Independence.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The third faction was most radical: the Patriots.</a:t>
            </a:r>
          </a:p>
          <a:p>
            <a:r>
              <a:rPr lang="en-US" dirty="0" smtClean="0"/>
              <a:t>They were not interested in economic change per se, as the “colonial Whigs” such as Dickinson argued.</a:t>
            </a:r>
          </a:p>
          <a:p>
            <a:r>
              <a:rPr lang="en-US" dirty="0" smtClean="0"/>
              <a:t>They wanted real change in society.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Why did the Patriot faction become so powerful?</a:t>
            </a:r>
          </a:p>
          <a:p>
            <a:r>
              <a:rPr lang="en-US" dirty="0" smtClean="0"/>
              <a:t>They had a persuasive journalist as spokesman: Samuel Adams.</a:t>
            </a:r>
          </a:p>
          <a:p>
            <a:pPr>
              <a:buNone/>
            </a:pPr>
            <a:endParaRPr lang="en-US" dirty="0"/>
          </a:p>
        </p:txBody>
      </p:sp>
      <p:pic>
        <p:nvPicPr>
          <p:cNvPr id="4" name="Picture 3" descr="samadams.jpg"/>
          <p:cNvPicPr>
            <a:picLocks noChangeAspect="1"/>
          </p:cNvPicPr>
          <p:nvPr/>
        </p:nvPicPr>
        <p:blipFill>
          <a:blip r:embed="rId2"/>
          <a:stretch>
            <a:fillRect/>
          </a:stretch>
        </p:blipFill>
        <p:spPr>
          <a:xfrm>
            <a:off x="3429000" y="3352800"/>
            <a:ext cx="2751582" cy="3505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Sam Adams understood propaganda. He had five objectives, and planned to use the press to achieve them. </a:t>
            </a:r>
          </a:p>
          <a:p>
            <a:pPr>
              <a:buNone/>
            </a:pPr>
            <a:r>
              <a:rPr lang="en-US" dirty="0" smtClean="0"/>
              <a:t>1. Justify the course advocated—revolution.</a:t>
            </a:r>
          </a:p>
          <a:p>
            <a:pPr>
              <a:buNone/>
            </a:pPr>
            <a:r>
              <a:rPr lang="en-US" dirty="0" smtClean="0"/>
              <a:t>2. Advertise the advantages of victory. Say nothing about defeat.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pPr>
              <a:buNone/>
            </a:pPr>
            <a:r>
              <a:rPr lang="en-US" dirty="0" smtClean="0"/>
              <a:t>3. Work to arouse people’s emotions. Whip up hatred of political enemies.</a:t>
            </a:r>
          </a:p>
          <a:p>
            <a:pPr>
              <a:buNone/>
            </a:pPr>
            <a:r>
              <a:rPr lang="en-US" dirty="0" smtClean="0"/>
              <a:t>4. Neutralize logical and reasonable opposing arguments, even if by harassment.</a:t>
            </a:r>
          </a:p>
          <a:p>
            <a:pPr>
              <a:buNone/>
            </a:pPr>
            <a:r>
              <a:rPr lang="en-US" dirty="0" smtClean="0"/>
              <a:t>5. Place all issues in black-and-white, simplistic context, attractive to common folk.</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Adams believed revolution was justified because Britain continued to ignore basic rights of the people.</a:t>
            </a:r>
          </a:p>
          <a:p>
            <a:r>
              <a:rPr lang="en-US" dirty="0" smtClean="0"/>
              <a:t>Samual Adams had tried the ministry, law, teaching—yes, beer brewing—before becoming an opinionated journalist.</a:t>
            </a:r>
          </a:p>
          <a:p>
            <a:pPr>
              <a:buNone/>
            </a:pPr>
            <a:endParaRPr lang="en-US" dirty="0"/>
          </a:p>
        </p:txBody>
      </p:sp>
      <p:pic>
        <p:nvPicPr>
          <p:cNvPr id="4" name="Picture 3" descr="samadamsbe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138279"/>
            <a:ext cx="1851427" cy="198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Adams became editor of the </a:t>
            </a:r>
            <a:r>
              <a:rPr lang="en-US" i="1" dirty="0" smtClean="0"/>
              <a:t>Independent Advertiser </a:t>
            </a:r>
            <a:r>
              <a:rPr lang="en-US" dirty="0" smtClean="0"/>
              <a:t>in Boston, a radical publication, at age 26.</a:t>
            </a:r>
            <a:endParaRPr lang="en-US" dirty="0"/>
          </a:p>
        </p:txBody>
      </p:sp>
      <p:pic>
        <p:nvPicPr>
          <p:cNvPr id="4" name="Picture 3" descr="independentadvertiser.jpg"/>
          <p:cNvPicPr>
            <a:picLocks noChangeAspect="1"/>
          </p:cNvPicPr>
          <p:nvPr/>
        </p:nvPicPr>
        <p:blipFill>
          <a:blip r:embed="rId2"/>
          <a:stretch>
            <a:fillRect/>
          </a:stretch>
        </p:blipFill>
        <p:spPr>
          <a:xfrm>
            <a:off x="1828800" y="2971800"/>
            <a:ext cx="4648200" cy="37185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He was opposed to the Stamp Act of 1765, but was  considered only to be the leader of a noisy minority.</a:t>
            </a:r>
          </a:p>
          <a:p>
            <a:r>
              <a:rPr lang="en-US" dirty="0" smtClean="0"/>
              <a:t>But Adams was a great gatherer of news.</a:t>
            </a:r>
          </a:p>
          <a:p>
            <a:r>
              <a:rPr lang="en-US" dirty="0" smtClean="0"/>
              <a:t>To gather sentiment of the colonies, he set up a committee of correspondents to attend meetings and bring back news.</a:t>
            </a:r>
          </a:p>
          <a:p>
            <a:r>
              <a:rPr lang="en-US" dirty="0" smtClean="0"/>
              <a:t>This was the first time an editor considered such correspondence.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In newspaper and pamphlet, Adams pounded away day after day against British power. </a:t>
            </a:r>
          </a:p>
          <a:p>
            <a:r>
              <a:rPr lang="en-US" dirty="0" smtClean="0"/>
              <a:t>He wrote in a variety of publications, with at least 25 pen names.</a:t>
            </a:r>
          </a:p>
          <a:p>
            <a:r>
              <a:rPr lang="en-US" dirty="0" smtClean="0"/>
              <a:t>Adams worked to conduct smear campaigns against authorities. He tried to bring down the respect of aristocracy, raise the respect of the common man.</a:t>
            </a:r>
          </a:p>
          <a:p>
            <a:r>
              <a:rPr lang="en-US" dirty="0" smtClean="0"/>
              <a:t>His nickname: “Assassin of reputations.”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a:xfrm>
            <a:off x="779463" y="1828800"/>
            <a:ext cx="5697537" cy="4297363"/>
          </a:xfrm>
        </p:spPr>
        <p:txBody>
          <a:bodyPr>
            <a:normAutofit/>
          </a:bodyPr>
          <a:lstStyle/>
          <a:p>
            <a:r>
              <a:rPr lang="en-US" dirty="0" smtClean="0"/>
              <a:t>Isaiah Thomas also was one of the most important revolutionary printers.</a:t>
            </a:r>
          </a:p>
          <a:p>
            <a:r>
              <a:rPr lang="en-US" dirty="0" smtClean="0"/>
              <a:t>Thomas was a revolutionary, </a:t>
            </a:r>
            <a:r>
              <a:rPr lang="en-US" dirty="0" smtClean="0"/>
              <a:t>and also a businessman </a:t>
            </a:r>
            <a:r>
              <a:rPr lang="en-US" dirty="0" smtClean="0"/>
              <a:t>and scholar—he wrote </a:t>
            </a:r>
            <a:r>
              <a:rPr lang="en-US" dirty="0" smtClean="0"/>
              <a:t>an important history </a:t>
            </a:r>
            <a:r>
              <a:rPr lang="en-US" dirty="0" smtClean="0"/>
              <a:t>of the colonial press.</a:t>
            </a:r>
          </a:p>
          <a:p>
            <a:r>
              <a:rPr lang="en-US" dirty="0"/>
              <a:t>H</a:t>
            </a:r>
            <a:r>
              <a:rPr lang="en-US" dirty="0" smtClean="0"/>
              <a:t>e </a:t>
            </a:r>
            <a:r>
              <a:rPr lang="en-US" dirty="0" smtClean="0"/>
              <a:t>also had little formal education—he began as an apprentice printer at age 6. Nevertheless, he became learned by studying on his own. </a:t>
            </a:r>
            <a:endParaRPr lang="en-US" dirty="0"/>
          </a:p>
        </p:txBody>
      </p:sp>
      <p:pic>
        <p:nvPicPr>
          <p:cNvPr id="4" name="Picture 3" descr="IsaishThomas.jpg"/>
          <p:cNvPicPr>
            <a:picLocks noChangeAspect="1"/>
          </p:cNvPicPr>
          <p:nvPr/>
        </p:nvPicPr>
        <p:blipFill>
          <a:blip r:embed="rId2"/>
          <a:stretch>
            <a:fillRect/>
          </a:stretch>
        </p:blipFill>
        <p:spPr>
          <a:xfrm>
            <a:off x="6477000" y="1981200"/>
            <a:ext cx="2301494" cy="3124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We need to look at the issues of the time, and how they related to the great force of written opinion through the press.</a:t>
            </a:r>
          </a:p>
          <a:p>
            <a:r>
              <a:rPr lang="en-US" dirty="0" smtClean="0"/>
              <a:t>The 1765 Stamp Act alienated two influential colonial groups: </a:t>
            </a:r>
            <a:r>
              <a:rPr lang="en-US" b="1" dirty="0" smtClean="0"/>
              <a:t>lawyers</a:t>
            </a:r>
            <a:r>
              <a:rPr lang="en-US" dirty="0" smtClean="0"/>
              <a:t> and the </a:t>
            </a:r>
            <a:r>
              <a:rPr lang="en-US" b="1" dirty="0" smtClean="0"/>
              <a:t>press</a:t>
            </a:r>
            <a:r>
              <a:rPr lang="en-US" dirty="0" smtClean="0"/>
              <a:t>.</a:t>
            </a:r>
          </a:p>
          <a:p>
            <a:r>
              <a:rPr lang="en-US" dirty="0" smtClean="0"/>
              <a:t>Lawyers </a:t>
            </a:r>
            <a:r>
              <a:rPr lang="en-US" dirty="0" smtClean="0"/>
              <a:t>paid </a:t>
            </a:r>
            <a:r>
              <a:rPr lang="en-US" dirty="0" smtClean="0"/>
              <a:t>through stamps on legal documents.</a:t>
            </a:r>
          </a:p>
          <a:p>
            <a:r>
              <a:rPr lang="en-US" dirty="0" smtClean="0"/>
              <a:t>Editors paid through stamps on newspaper publishing.</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Thomas said he learned to spell by setting type, and </a:t>
            </a:r>
            <a:r>
              <a:rPr lang="en-US" dirty="0" smtClean="0"/>
              <a:t>gained knowledge by </a:t>
            </a:r>
            <a:r>
              <a:rPr lang="en-US" dirty="0" smtClean="0"/>
              <a:t>reading galley proofs.</a:t>
            </a:r>
          </a:p>
          <a:p>
            <a:r>
              <a:rPr lang="en-US" dirty="0" smtClean="0"/>
              <a:t>H founded the </a:t>
            </a:r>
            <a:r>
              <a:rPr lang="en-US" i="1" dirty="0" smtClean="0"/>
              <a:t>Massachusetts Spy </a:t>
            </a:r>
            <a:r>
              <a:rPr lang="en-US" dirty="0" smtClean="0"/>
              <a:t>in Boston in 1770. The paper lasted until 1904.</a:t>
            </a:r>
          </a:p>
          <a:p>
            <a:r>
              <a:rPr lang="en-US" dirty="0" smtClean="0"/>
              <a:t>The </a:t>
            </a:r>
            <a:r>
              <a:rPr lang="en-US" i="1" dirty="0" smtClean="0"/>
              <a:t>Spy </a:t>
            </a:r>
            <a:r>
              <a:rPr lang="en-US" dirty="0" smtClean="0"/>
              <a:t>was originally non-partisan.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As it became impossible to be non-partisan, Thomas decided to join the pro-revolutionary side.</a:t>
            </a:r>
            <a:endParaRPr lang="en-US" dirty="0"/>
          </a:p>
        </p:txBody>
      </p:sp>
      <p:pic>
        <p:nvPicPr>
          <p:cNvPr id="4" name="Picture 3" descr="MassachusettsSpy.jpg"/>
          <p:cNvPicPr>
            <a:picLocks noChangeAspect="1"/>
          </p:cNvPicPr>
          <p:nvPr/>
        </p:nvPicPr>
        <p:blipFill>
          <a:blip r:embed="rId2"/>
          <a:stretch>
            <a:fillRect/>
          </a:stretch>
        </p:blipFill>
        <p:spPr>
          <a:xfrm>
            <a:off x="1842516" y="3048000"/>
            <a:ext cx="5458968" cy="3657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Thomas witnessed and published an article about the first revolutionary battle, Lexington and Concord:</a:t>
            </a:r>
            <a:endParaRPr lang="en-US" dirty="0"/>
          </a:p>
        </p:txBody>
      </p:sp>
      <p:pic>
        <p:nvPicPr>
          <p:cNvPr id="4" name="Picture 3" descr="lexingtonconco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048000"/>
            <a:ext cx="4939682" cy="26666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 company of militia, of about 80 men, mustered near the meeting-house, the troops came in to fight of them just before sun-rise; the militia upon seeing the troops began to disperse. The troops then sat out upon the run, hallowing and huzzaing, and coming within a few rods of them, the commanding officer accosted the militia in words to this effect, </a:t>
            </a:r>
            <a:r>
              <a:rPr lang="en-US" dirty="0" smtClean="0"/>
              <a:t>“Disperse </a:t>
            </a:r>
            <a:r>
              <a:rPr lang="en-US" dirty="0" smtClean="0"/>
              <a:t>ye </a:t>
            </a:r>
            <a:r>
              <a:rPr lang="en-US" dirty="0" err="1" smtClean="0"/>
              <a:t>damn’ed</a:t>
            </a:r>
            <a:r>
              <a:rPr lang="en-US" dirty="0" smtClean="0"/>
              <a:t> </a:t>
            </a:r>
            <a:r>
              <a:rPr lang="en-US" dirty="0" smtClean="0"/>
              <a:t>rebels! damn you disperse</a:t>
            </a:r>
            <a:r>
              <a:rPr lang="en-US" dirty="0" smtClean="0"/>
              <a:t>!” </a:t>
            </a:r>
            <a:r>
              <a:rPr lang="en-US" dirty="0" smtClean="0"/>
              <a:t>Upon which the troops again </a:t>
            </a:r>
            <a:r>
              <a:rPr lang="en-US" dirty="0" smtClean="0"/>
              <a:t>huzzaed</a:t>
            </a:r>
            <a:r>
              <a:rPr lang="en-US" dirty="0" smtClean="0"/>
              <a:t>, and immediately one or two officers discharged their pistols, which were instantaneously followed by the firing of four or five of the soldiers, and then there seemed to be a general discharge from the whole body. It is noticed they fired upon our people as they were dispersing, agreeable to their command, and that we did not even return the fire. Eight of our men were killed and nine wounded; The troops then laughed, and damned the Yankees, and said they could not bear the smell of gun-powder.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Thomas became the most important publisher of the revolutionary war period.</a:t>
            </a:r>
          </a:p>
          <a:p>
            <a:r>
              <a:rPr lang="en-US" dirty="0" smtClean="0"/>
              <a:t>He had seven presses and 150 workers.</a:t>
            </a:r>
          </a:p>
          <a:p>
            <a:r>
              <a:rPr lang="en-US" dirty="0" smtClean="0"/>
              <a:t>He had eight branch operations in other cities.</a:t>
            </a:r>
          </a:p>
          <a:p>
            <a:r>
              <a:rPr lang="en-US" dirty="0" smtClean="0"/>
              <a:t>He had a paper mill and bindery.</a:t>
            </a:r>
          </a:p>
          <a:p>
            <a:r>
              <a:rPr lang="en-US" dirty="0" smtClean="0"/>
              <a:t>He printed amore than 400 books over the decades of his operation.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Other Patriots included Thomas Paine.</a:t>
            </a:r>
          </a:p>
          <a:p>
            <a:r>
              <a:rPr lang="en-US" dirty="0" smtClean="0"/>
              <a:t>Paine was a political philosopher and writer but that overlapped with journalism.</a:t>
            </a:r>
            <a:endParaRPr lang="en-US" dirty="0"/>
          </a:p>
        </p:txBody>
      </p:sp>
      <p:pic>
        <p:nvPicPr>
          <p:cNvPr id="4" name="Picture 3" descr="ThomasPaine.jpg"/>
          <p:cNvPicPr>
            <a:picLocks noChangeAspect="1"/>
          </p:cNvPicPr>
          <p:nvPr/>
        </p:nvPicPr>
        <p:blipFill>
          <a:blip r:embed="rId2"/>
          <a:stretch>
            <a:fillRect/>
          </a:stretch>
        </p:blipFill>
        <p:spPr>
          <a:xfrm>
            <a:off x="5105400" y="3124200"/>
            <a:ext cx="2816352" cy="3352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Paine drifted through a few jobs until he hit a stroke of luck: he met Benjamin Franklin, who wrote a letter of reference.</a:t>
            </a:r>
          </a:p>
          <a:p>
            <a:r>
              <a:rPr lang="en-US" dirty="0" smtClean="0"/>
              <a:t>At the time, Franklin was probably the world’s most famous person.</a:t>
            </a:r>
          </a:p>
          <a:p>
            <a:r>
              <a:rPr lang="en-US" dirty="0" smtClean="0"/>
              <a:t>Paine’s fame rose as it became known he had written an influential pamphlet called </a:t>
            </a:r>
            <a:r>
              <a:rPr lang="en-US" i="1" dirty="0"/>
              <a:t>Common Sense</a:t>
            </a:r>
            <a:r>
              <a:rPr lang="en-US" sz="1400"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and Press</a:t>
            </a:r>
            <a:endParaRPr lang="en-US" dirty="0"/>
          </a:p>
        </p:txBody>
      </p:sp>
      <p:sp>
        <p:nvSpPr>
          <p:cNvPr id="3" name="Content Placeholder 2"/>
          <p:cNvSpPr>
            <a:spLocks noGrp="1"/>
          </p:cNvSpPr>
          <p:nvPr>
            <p:ph idx="1"/>
          </p:nvPr>
        </p:nvSpPr>
        <p:spPr>
          <a:xfrm>
            <a:off x="779463" y="1828800"/>
            <a:ext cx="5468937" cy="4297363"/>
          </a:xfrm>
        </p:spPr>
        <p:txBody>
          <a:bodyPr/>
          <a:lstStyle/>
          <a:p>
            <a:r>
              <a:rPr lang="en-US" dirty="0" smtClean="0"/>
              <a:t>Joining Washington’s dispirited troops, Paine tried to rally the men by writing a series of “Crisis” papers.</a:t>
            </a:r>
          </a:p>
          <a:p>
            <a:r>
              <a:rPr lang="en-US" dirty="0" smtClean="0"/>
              <a:t>This is the most famous:</a:t>
            </a:r>
            <a:endParaRPr lang="en-US" dirty="0"/>
          </a:p>
        </p:txBody>
      </p:sp>
      <p:pic>
        <p:nvPicPr>
          <p:cNvPr id="4" name="Picture 3" descr="painecrisispaper.png"/>
          <p:cNvPicPr>
            <a:picLocks noChangeAspect="1"/>
          </p:cNvPicPr>
          <p:nvPr/>
        </p:nvPicPr>
        <p:blipFill>
          <a:blip r:embed="rId2"/>
          <a:stretch>
            <a:fillRect/>
          </a:stretch>
        </p:blipFill>
        <p:spPr>
          <a:xfrm>
            <a:off x="6248400" y="1828800"/>
            <a:ext cx="2705402" cy="4419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are the times that try </a:t>
            </a:r>
            <a:r>
              <a:rPr lang="en-US" dirty="0" smtClean="0"/>
              <a:t>men’s </a:t>
            </a:r>
            <a:r>
              <a:rPr lang="en-US" dirty="0" smtClean="0"/>
              <a:t>souls. The summer soldier and the sunshine patriot will, in this crisis, shrink from the service of their country; but he that stands by it now, deserves the love and thanks of man and woman. Tyranny, like hell, is not easily conquered; yet we have this consolation with us, that the harder the conflict, the more glorious the triumph. What we obtain too cheap, we esteem too lightly: it is dearness only that gives every thing its value. Heaven knows how to put a proper price upon its goods; and it would be strange indeed if so celestial an article as FREEDOM should not be highly rated.”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a:t>
            </a:r>
            <a:r>
              <a:rPr lang="en-US" dirty="0" err="1" smtClean="0"/>
              <a:t>PRess</a:t>
            </a:r>
            <a:endParaRPr lang="en-US" dirty="0"/>
          </a:p>
        </p:txBody>
      </p:sp>
      <p:sp>
        <p:nvSpPr>
          <p:cNvPr id="3" name="Content Placeholder 2"/>
          <p:cNvSpPr>
            <a:spLocks noGrp="1"/>
          </p:cNvSpPr>
          <p:nvPr>
            <p:ph idx="1"/>
          </p:nvPr>
        </p:nvSpPr>
        <p:spPr/>
        <p:txBody>
          <a:bodyPr/>
          <a:lstStyle/>
          <a:p>
            <a:r>
              <a:rPr lang="en-US" dirty="0" smtClean="0">
                <a:hlinkClick r:id="rId2"/>
              </a:rPr>
              <a:t>Paine’s work was reprinted </a:t>
            </a:r>
            <a:r>
              <a:rPr lang="en-US" dirty="0"/>
              <a:t>throughout the colonies to bolster morale. </a:t>
            </a:r>
            <a:r>
              <a:rPr lang="en-US" sz="1800" dirty="0"/>
              <a:t>http://www.youtube.com/watch?v=ZfkBy4HV0lM</a:t>
            </a:r>
          </a:p>
          <a:p>
            <a:r>
              <a:rPr lang="en-US" dirty="0" smtClean="0"/>
              <a:t>Paine saw the real significance of the revolution: social change. He later became part of another revolution, in France.</a:t>
            </a:r>
          </a:p>
        </p:txBody>
      </p:sp>
      <p:pic>
        <p:nvPicPr>
          <p:cNvPr id="4" name="Picture 3" descr="commonsen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886200"/>
            <a:ext cx="4237665" cy="2679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The Stamp Tax placed a duty on every newspaper.</a:t>
            </a:r>
          </a:p>
          <a:p>
            <a:r>
              <a:rPr lang="en-US" dirty="0" smtClean="0"/>
              <a:t>It was a way to recoup the cost of the French and Indian War (Seven </a:t>
            </a:r>
            <a:r>
              <a:rPr lang="en-US" dirty="0" smtClean="0"/>
              <a:t>Years’ </a:t>
            </a:r>
            <a:r>
              <a:rPr lang="en-US" dirty="0" smtClean="0"/>
              <a:t>War) between Britain and France. The colonies greatly benefited from British victory.</a:t>
            </a:r>
            <a:endParaRPr lang="en-US" dirty="0"/>
          </a:p>
        </p:txBody>
      </p:sp>
      <p:pic>
        <p:nvPicPr>
          <p:cNvPr id="4" name="Picture 3" descr="stamps.jpg"/>
          <p:cNvPicPr>
            <a:picLocks noChangeAspect="1"/>
          </p:cNvPicPr>
          <p:nvPr/>
        </p:nvPicPr>
        <p:blipFill>
          <a:blip r:embed="rId2"/>
          <a:stretch>
            <a:fillRect/>
          </a:stretch>
        </p:blipFill>
        <p:spPr>
          <a:xfrm>
            <a:off x="2590800" y="3886200"/>
            <a:ext cx="3914775" cy="2743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The revolutionary press was vigorous and well-read.</a:t>
            </a:r>
          </a:p>
          <a:p>
            <a:r>
              <a:rPr lang="en-US" dirty="0" smtClean="0"/>
              <a:t>Total circulation was 40,000, and many more read each issue, every single line.</a:t>
            </a:r>
          </a:p>
          <a:p>
            <a:r>
              <a:rPr lang="en-US" dirty="0" smtClean="0"/>
              <a:t>Paper was a big problem, in that all supplies had come from Britain. During the revolution, paper was made of all sorts of material.</a:t>
            </a:r>
          </a:p>
          <a:p>
            <a:r>
              <a:rPr lang="en-US" dirty="0" smtClean="0"/>
              <a:t>George Washington issued a plea to women to save every scrap of fabric to convert to paper.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This was, of course, a strongly partisan press.</a:t>
            </a:r>
          </a:p>
          <a:p>
            <a:r>
              <a:rPr lang="en-US" dirty="0" smtClean="0"/>
              <a:t>Abuses, exaggeration were excused by readers as necessary to strengthen argument.</a:t>
            </a:r>
          </a:p>
          <a:p>
            <a:r>
              <a:rPr lang="en-US" dirty="0" smtClean="0"/>
              <a:t>Each group had a newspaper to reflect its sentiments, an ally for the cause.</a:t>
            </a:r>
          </a:p>
          <a:p>
            <a:r>
              <a:rPr lang="en-US" dirty="0" smtClean="0"/>
              <a:t>Today we may not be able to find such powerful allies!</a:t>
            </a:r>
          </a:p>
          <a:p>
            <a:r>
              <a:rPr lang="en-US" dirty="0" smtClean="0"/>
              <a:t>How do politicians today find their </a:t>
            </a:r>
            <a:r>
              <a:rPr lang="en-US" smtClean="0"/>
              <a:t>media and spokespeople for support?</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Despite that, colonial editors vigorously opposed the tax on newspapers.</a:t>
            </a:r>
          </a:p>
          <a:p>
            <a:r>
              <a:rPr lang="en-US" dirty="0" smtClean="0"/>
              <a:t>Editors responded by suspending publication, or printing without a title, thereby not being an “official publication.”</a:t>
            </a:r>
            <a:endParaRPr lang="en-US" dirty="0"/>
          </a:p>
        </p:txBody>
      </p:sp>
      <p:pic>
        <p:nvPicPr>
          <p:cNvPr id="4" name="Picture 3" descr="stampteapot.jpg"/>
          <p:cNvPicPr>
            <a:picLocks noChangeAspect="1"/>
          </p:cNvPicPr>
          <p:nvPr/>
        </p:nvPicPr>
        <p:blipFill>
          <a:blip r:embed="rId2"/>
          <a:stretch>
            <a:fillRect/>
          </a:stretch>
        </p:blipFill>
        <p:spPr>
          <a:xfrm>
            <a:off x="2895600" y="4343400"/>
            <a:ext cx="3230605" cy="2298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Mobs sometimes kept newspapers from obtaining stamps.</a:t>
            </a:r>
          </a:p>
          <a:p>
            <a:r>
              <a:rPr lang="en-US" dirty="0" smtClean="0"/>
              <a:t>Cartoons and editorial condemned the act.</a:t>
            </a:r>
            <a:endParaRPr lang="en-US" dirty="0"/>
          </a:p>
        </p:txBody>
      </p:sp>
      <p:pic>
        <p:nvPicPr>
          <p:cNvPr id="4" name="Picture 3" descr="stampactcartoon.jpg"/>
          <p:cNvPicPr>
            <a:picLocks noChangeAspect="1"/>
          </p:cNvPicPr>
          <p:nvPr/>
        </p:nvPicPr>
        <p:blipFill>
          <a:blip r:embed="rId2"/>
          <a:stretch>
            <a:fillRect/>
          </a:stretch>
        </p:blipFill>
        <p:spPr>
          <a:xfrm>
            <a:off x="2286000" y="3505200"/>
            <a:ext cx="45720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The </a:t>
            </a:r>
            <a:r>
              <a:rPr lang="en-US" dirty="0" smtClean="0">
                <a:hlinkClick r:id="rId2"/>
              </a:rPr>
              <a:t>Stamp Act </a:t>
            </a:r>
            <a:r>
              <a:rPr lang="en-US" dirty="0" smtClean="0"/>
              <a:t>offended the right American colonists believed they enjoyed to have a voice in their governmental affairs </a:t>
            </a:r>
            <a:r>
              <a:rPr lang="en-US" sz="1400" dirty="0"/>
              <a:t>http://www.youtube.com/watch?v=TYYwW7_zuYI</a:t>
            </a:r>
          </a:p>
          <a:p>
            <a:r>
              <a:rPr lang="en-US" dirty="0" smtClean="0"/>
              <a:t>It was, however, one of several grievances.</a:t>
            </a:r>
          </a:p>
          <a:p>
            <a:r>
              <a:rPr lang="en-US" dirty="0" smtClean="0"/>
              <a:t>The </a:t>
            </a:r>
            <a:r>
              <a:rPr lang="en-US" dirty="0" smtClean="0"/>
              <a:t>mercantile </a:t>
            </a:r>
            <a:r>
              <a:rPr lang="en-US" dirty="0" smtClean="0"/>
              <a:t>system restricted colonial commerce.</a:t>
            </a:r>
            <a:endParaRPr lang="en-US" dirty="0"/>
          </a:p>
        </p:txBody>
      </p:sp>
      <p:pic>
        <p:nvPicPr>
          <p:cNvPr id="4" name="Picture 3" descr="stampactstamp.png"/>
          <p:cNvPicPr>
            <a:picLocks noChangeAspect="1"/>
          </p:cNvPicPr>
          <p:nvPr/>
        </p:nvPicPr>
        <p:blipFill>
          <a:blip r:embed="rId3"/>
          <a:stretch>
            <a:fillRect/>
          </a:stretch>
        </p:blipFill>
        <p:spPr>
          <a:xfrm>
            <a:off x="3658608" y="4343400"/>
            <a:ext cx="1826783" cy="2514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Colonials faced more and more taxes, more and more economic hardship.</a:t>
            </a:r>
          </a:p>
          <a:p>
            <a:r>
              <a:rPr lang="en-US" dirty="0" smtClean="0"/>
              <a:t>But united efforts could see results without war. In fact, in 1766 the Stamp Act was </a:t>
            </a:r>
            <a:r>
              <a:rPr lang="en-US" dirty="0" smtClean="0"/>
              <a:t>repealed!</a:t>
            </a:r>
            <a:endParaRPr lang="en-US" dirty="0" smtClean="0"/>
          </a:p>
          <a:p>
            <a:r>
              <a:rPr lang="en-US" dirty="0" smtClean="0"/>
              <a:t>What was revolutionary was the ideas, the spirit of the time.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&amp; Press</a:t>
            </a:r>
            <a:endParaRPr lang="en-US" dirty="0"/>
          </a:p>
        </p:txBody>
      </p:sp>
      <p:sp>
        <p:nvSpPr>
          <p:cNvPr id="3" name="Content Placeholder 2"/>
          <p:cNvSpPr>
            <a:spLocks noGrp="1"/>
          </p:cNvSpPr>
          <p:nvPr>
            <p:ph idx="1"/>
          </p:nvPr>
        </p:nvSpPr>
        <p:spPr/>
        <p:txBody>
          <a:bodyPr/>
          <a:lstStyle/>
          <a:p>
            <a:r>
              <a:rPr lang="en-US" dirty="0" smtClean="0"/>
              <a:t>John Locke had declared a hundred years before that governments which took people’s money and property without their consent should be overthrown.</a:t>
            </a:r>
          </a:p>
          <a:p>
            <a:r>
              <a:rPr lang="en-US" dirty="0" smtClean="0"/>
              <a:t>In the colonies, the basis of ideas was—journalism.</a:t>
            </a:r>
            <a:endParaRPr lang="en-US" dirty="0"/>
          </a:p>
        </p:txBody>
      </p:sp>
      <p:pic>
        <p:nvPicPr>
          <p:cNvPr id="4" name="Picture 3" descr="locke.png"/>
          <p:cNvPicPr>
            <a:picLocks noChangeAspect="1"/>
          </p:cNvPicPr>
          <p:nvPr/>
        </p:nvPicPr>
        <p:blipFill>
          <a:blip r:embed="rId2"/>
          <a:stretch>
            <a:fillRect/>
          </a:stretch>
        </p:blipFill>
        <p:spPr>
          <a:xfrm>
            <a:off x="2971800" y="3796631"/>
            <a:ext cx="2520463" cy="304800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398</TotalTime>
  <Words>1968</Words>
  <Application>Microsoft Macintosh PowerPoint</Application>
  <PresentationFormat>On-screen Show (4:3)</PresentationFormat>
  <Paragraphs>146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Precedent</vt:lpstr>
      <vt:lpstr>Revolution </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&amp; Press</vt:lpstr>
      <vt:lpstr>Revolution and Press</vt:lpstr>
      <vt:lpstr>Revolution &amp; Press</vt:lpstr>
      <vt:lpstr>Revolution &amp; PRess</vt:lpstr>
      <vt:lpstr>Revolution &amp; Press</vt:lpstr>
      <vt:lpstr>Revolution &amp; Press</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dc:title>
  <dc:creator>Ross Collins</dc:creator>
  <cp:lastModifiedBy>Ross Collins</cp:lastModifiedBy>
  <cp:revision>40</cp:revision>
  <dcterms:created xsi:type="dcterms:W3CDTF">2010-11-22T17:13:47Z</dcterms:created>
  <dcterms:modified xsi:type="dcterms:W3CDTF">2014-12-02T18:28:25Z</dcterms:modified>
</cp:coreProperties>
</file>