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2" r:id="rId24"/>
    <p:sldId id="278" r:id="rId25"/>
    <p:sldId id="279" r:id="rId26"/>
    <p:sldId id="280" r:id="rId27"/>
    <p:sldId id="2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10" d="100"/>
          <a:sy n="110" d="100"/>
        </p:scale>
        <p:origin x="-8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8279E5F-4530-4AC8-AC6C-1E922DDA8C2E}" type="datetimeFigureOut">
              <a:rPr lang="en-US" smtClean="0"/>
              <a:pPr/>
              <a:t>9/8/14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3C7D0DE-66FE-402B-80D0-72741F1552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279E5F-4530-4AC8-AC6C-1E922DDA8C2E}" type="datetimeFigureOut">
              <a:rPr lang="en-US" smtClean="0"/>
              <a:pPr/>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7D0DE-66FE-402B-80D0-72741F1552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279E5F-4530-4AC8-AC6C-1E922DDA8C2E}" type="datetimeFigureOut">
              <a:rPr lang="en-US" smtClean="0"/>
              <a:pPr/>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7D0DE-66FE-402B-80D0-72741F1552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279E5F-4530-4AC8-AC6C-1E922DDA8C2E}" type="datetimeFigureOut">
              <a:rPr lang="en-US" smtClean="0"/>
              <a:pPr/>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7D0DE-66FE-402B-80D0-72741F1552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279E5F-4530-4AC8-AC6C-1E922DDA8C2E}" type="datetimeFigureOut">
              <a:rPr lang="en-US" smtClean="0"/>
              <a:pPr/>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3C7D0DE-66FE-402B-80D0-72741F1552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279E5F-4530-4AC8-AC6C-1E922DDA8C2E}" type="datetimeFigureOut">
              <a:rPr lang="en-US" smtClean="0"/>
              <a:pPr/>
              <a:t>9/8/14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7D0DE-66FE-402B-80D0-72741F1552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8279E5F-4530-4AC8-AC6C-1E922DDA8C2E}" type="datetimeFigureOut">
              <a:rPr lang="en-US" smtClean="0"/>
              <a:pPr/>
              <a:t>9/8/14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C7D0DE-66FE-402B-80D0-72741F1552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279E5F-4530-4AC8-AC6C-1E922DDA8C2E}" type="datetimeFigureOut">
              <a:rPr lang="en-US" smtClean="0"/>
              <a:pPr/>
              <a:t>9/8/14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C7D0DE-66FE-402B-80D0-72741F1552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79E5F-4530-4AC8-AC6C-1E922DDA8C2E}" type="datetimeFigureOut">
              <a:rPr lang="en-US" smtClean="0"/>
              <a:pPr/>
              <a:t>9/8/14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C7D0DE-66FE-402B-80D0-72741F1552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279E5F-4530-4AC8-AC6C-1E922DDA8C2E}" type="datetimeFigureOut">
              <a:rPr lang="en-US" smtClean="0"/>
              <a:pPr/>
              <a:t>9/8/14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7D0DE-66FE-402B-80D0-72741F1552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279E5F-4530-4AC8-AC6C-1E922DDA8C2E}" type="datetimeFigureOut">
              <a:rPr lang="en-US" smtClean="0"/>
              <a:pPr/>
              <a:t>9/8/14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7D0DE-66FE-402B-80D0-72741F1552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279E5F-4530-4AC8-AC6C-1E922DDA8C2E}" type="datetimeFigureOut">
              <a:rPr lang="en-US" smtClean="0"/>
              <a:pPr/>
              <a:t>9/8/14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3C7D0DE-66FE-402B-80D0-72741F1552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MeQXopJ5U-Q" TargetMode="Externa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hitehousetapes.net/transcript/nixon/smoking-gun" TargetMode="Externa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sh163n1lJ4M&amp;feature=related" TargetMode="Externa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y2SLvOhLGZo" TargetMode="Externa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BouCsOqMzEM&amp;feature=related" TargetMode="Externa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NVNU5jkOwz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Watergate</a:t>
            </a:r>
            <a:endParaRPr lang="en-US" dirty="0"/>
          </a:p>
        </p:txBody>
      </p:sp>
      <p:sp>
        <p:nvSpPr>
          <p:cNvPr id="3" name="Subtitle 2"/>
          <p:cNvSpPr>
            <a:spLocks noGrp="1"/>
          </p:cNvSpPr>
          <p:nvPr>
            <p:ph type="subTitle" idx="1"/>
          </p:nvPr>
        </p:nvSpPr>
        <p:spPr/>
        <p:txBody>
          <a:bodyPr/>
          <a:lstStyle/>
          <a:p>
            <a:r>
              <a:rPr lang="en-US" dirty="0" smtClean="0"/>
              <a:t>and the press</a:t>
            </a:r>
            <a:endParaRPr lang="en-US" dirty="0"/>
          </a:p>
        </p:txBody>
      </p:sp>
    </p:spTree>
  </p:cSld>
  <p:clrMapOvr>
    <a:masterClrMapping/>
  </p:clrMapOvr>
  <p:transition xmlns:p14="http://schemas.microsoft.com/office/powerpoint/2010/main">
    <p:cover dir="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a:xfrm>
            <a:off x="457199" y="1600200"/>
            <a:ext cx="3638983" cy="4709160"/>
          </a:xfrm>
        </p:spPr>
        <p:txBody>
          <a:bodyPr>
            <a:normAutofit/>
          </a:bodyPr>
          <a:lstStyle/>
          <a:p>
            <a:r>
              <a:rPr lang="en-US" dirty="0" smtClean="0"/>
              <a:t>Day after day, televised testimony against Nixon </a:t>
            </a:r>
            <a:r>
              <a:rPr lang="en-US" dirty="0" smtClean="0">
                <a:hlinkClick r:id="rId2"/>
              </a:rPr>
              <a:t>fascinated Americans</a:t>
            </a:r>
            <a:r>
              <a:rPr lang="en-US" dirty="0" smtClean="0"/>
              <a:t>. (Much of it is now available on </a:t>
            </a:r>
            <a:r>
              <a:rPr lang="en-US" dirty="0" err="1" smtClean="0"/>
              <a:t>YouTube</a:t>
            </a:r>
            <a:r>
              <a:rPr lang="en-US" dirty="0" smtClean="0"/>
              <a:t>.)</a:t>
            </a:r>
          </a:p>
          <a:p>
            <a:endParaRPr lang="en-US" dirty="0"/>
          </a:p>
        </p:txBody>
      </p:sp>
      <p:pic>
        <p:nvPicPr>
          <p:cNvPr id="4" name="Picture 3" descr="haldeman.png"/>
          <p:cNvPicPr>
            <a:picLocks noChangeAspect="1"/>
          </p:cNvPicPr>
          <p:nvPr/>
        </p:nvPicPr>
        <p:blipFill>
          <a:blip r:embed="rId3"/>
          <a:stretch>
            <a:fillRect/>
          </a:stretch>
        </p:blipFill>
        <p:spPr>
          <a:xfrm>
            <a:off x="4096183" y="1828801"/>
            <a:ext cx="4590617" cy="3505200"/>
          </a:xfrm>
          <a:prstGeom prst="rect">
            <a:avLst/>
          </a:prstGeom>
        </p:spPr>
      </p:pic>
    </p:spTree>
  </p:cSld>
  <p:clrMapOvr>
    <a:masterClrMapping/>
  </p:clrMapOvr>
  <p:transition xmlns:p14="http://schemas.microsoft.com/office/powerpoint/2010/main">
    <p:cover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A big surprise was the revelation that Nixon kept a tape recorder running continuously in the Oval Office, recording everything that transpired there.</a:t>
            </a:r>
          </a:p>
          <a:p>
            <a:r>
              <a:rPr lang="en-US" dirty="0" smtClean="0"/>
              <a:t>The Senate investigators wanted the tape. Nixon refused. The U.S. Supreme Court finally said he had to give them up.</a:t>
            </a:r>
            <a:endParaRPr lang="en-US" dirty="0"/>
          </a:p>
        </p:txBody>
      </p:sp>
    </p:spTree>
  </p:cSld>
  <p:clrMapOvr>
    <a:masterClrMapping/>
  </p:clrMapOvr>
  <p:transition xmlns:p14="http://schemas.microsoft.com/office/powerpoint/2010/main">
    <p:cover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Investigators received a tape with an 18 ½ minute gap, just buzzing.</a:t>
            </a:r>
          </a:p>
          <a:p>
            <a:r>
              <a:rPr lang="en-US" dirty="0" smtClean="0"/>
              <a:t>Did someone deliberately erase it? Or did Nixon’s secretary, Rose Mary Woods, accidentally erase it?</a:t>
            </a:r>
          </a:p>
          <a:p>
            <a:r>
              <a:rPr lang="en-US" dirty="0" smtClean="0"/>
              <a:t>Tech experts said the erasing had to have been done deliberately. </a:t>
            </a:r>
            <a:endParaRPr lang="en-US" dirty="0"/>
          </a:p>
        </p:txBody>
      </p:sp>
    </p:spTree>
  </p:cSld>
  <p:clrMapOvr>
    <a:masterClrMapping/>
  </p:clrMapOvr>
  <p:transition xmlns:p14="http://schemas.microsoft.com/office/powerpoint/2010/main">
    <p:cover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The hundreds of hours of tapes included the </a:t>
            </a:r>
            <a:r>
              <a:rPr lang="en-US" dirty="0" smtClean="0">
                <a:hlinkClick r:id="rId2"/>
              </a:rPr>
              <a:t>“smoking gun” </a:t>
            </a:r>
            <a:r>
              <a:rPr lang="en-US" dirty="0" smtClean="0"/>
              <a:t>discussion between Nixon and </a:t>
            </a:r>
            <a:r>
              <a:rPr lang="en-US" dirty="0" err="1" smtClean="0"/>
              <a:t>Haldeman</a:t>
            </a:r>
            <a:r>
              <a:rPr lang="en-US" dirty="0" smtClean="0"/>
              <a:t>, in which the president clearly knew about the Watergate break-in, despite his denials. </a:t>
            </a:r>
            <a:r>
              <a:rPr lang="en-US" sz="1600" dirty="0" smtClean="0"/>
              <a:t>http</a:t>
            </a:r>
            <a:r>
              <a:rPr lang="en-US" sz="1600" dirty="0" smtClean="0"/>
              <a:t>://</a:t>
            </a:r>
            <a:r>
              <a:rPr lang="en-US" sz="1600" dirty="0" err="1" smtClean="0"/>
              <a:t>whitehousetapes.net</a:t>
            </a:r>
            <a:r>
              <a:rPr lang="en-US" sz="1600" dirty="0" smtClean="0"/>
              <a:t>/transcript/</a:t>
            </a:r>
            <a:r>
              <a:rPr lang="en-US" sz="1600" dirty="0" err="1" smtClean="0"/>
              <a:t>nixon</a:t>
            </a:r>
            <a:r>
              <a:rPr lang="en-US" sz="1600" dirty="0" smtClean="0"/>
              <a:t>/smoking-</a:t>
            </a:r>
            <a:r>
              <a:rPr lang="en-US" sz="1600" dirty="0" smtClean="0"/>
              <a:t>gun</a:t>
            </a:r>
            <a:endParaRPr lang="en-US" sz="1600" dirty="0"/>
          </a:p>
        </p:txBody>
      </p:sp>
      <p:pic>
        <p:nvPicPr>
          <p:cNvPr id="4" name="Picture 3" descr="nixonhaldeman.png"/>
          <p:cNvPicPr>
            <a:picLocks noChangeAspect="1"/>
          </p:cNvPicPr>
          <p:nvPr/>
        </p:nvPicPr>
        <p:blipFill>
          <a:blip r:embed="rId3"/>
          <a:stretch>
            <a:fillRect/>
          </a:stretch>
        </p:blipFill>
        <p:spPr>
          <a:xfrm>
            <a:off x="2209800" y="3930949"/>
            <a:ext cx="4673965" cy="2927051"/>
          </a:xfrm>
          <a:prstGeom prst="rect">
            <a:avLst/>
          </a:prstGeom>
        </p:spPr>
      </p:pic>
    </p:spTree>
  </p:cSld>
  <p:clrMapOvr>
    <a:masterClrMapping/>
  </p:clrMapOvr>
  <p:transition xmlns:p14="http://schemas.microsoft.com/office/powerpoint/2010/main">
    <p:cover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On Nov. 17, 1973, Nixon gave his infamous </a:t>
            </a:r>
            <a:r>
              <a:rPr lang="en-US" dirty="0" smtClean="0">
                <a:hlinkClick r:id="rId2"/>
              </a:rPr>
              <a:t>“I am not a crook” </a:t>
            </a:r>
            <a:r>
              <a:rPr lang="en-US" dirty="0" smtClean="0"/>
              <a:t>speech. </a:t>
            </a:r>
            <a:r>
              <a:rPr lang="en-US" sz="1400" dirty="0" smtClean="0"/>
              <a:t>http</a:t>
            </a:r>
            <a:r>
              <a:rPr lang="en-US" sz="1400" dirty="0" smtClean="0"/>
              <a:t>://</a:t>
            </a:r>
            <a:r>
              <a:rPr lang="en-US" sz="1400" dirty="0" err="1" smtClean="0"/>
              <a:t>www.youtube.com</a:t>
            </a:r>
            <a:r>
              <a:rPr lang="en-US" sz="1400" dirty="0" smtClean="0"/>
              <a:t>/</a:t>
            </a:r>
            <a:r>
              <a:rPr lang="en-US" sz="1400" dirty="0" err="1" smtClean="0"/>
              <a:t>watch?v</a:t>
            </a:r>
            <a:r>
              <a:rPr lang="en-US" sz="1400" dirty="0" smtClean="0"/>
              <a:t>=sh163n1lJ4M&amp;feature=</a:t>
            </a:r>
            <a:r>
              <a:rPr lang="en-US" sz="1400" dirty="0" smtClean="0"/>
              <a:t>related</a:t>
            </a:r>
            <a:endParaRPr lang="en-US" sz="1400" dirty="0"/>
          </a:p>
        </p:txBody>
      </p:sp>
      <p:pic>
        <p:nvPicPr>
          <p:cNvPr id="5" name="Picture 4" descr="nixonnotacrook.png"/>
          <p:cNvPicPr>
            <a:picLocks noChangeAspect="1"/>
          </p:cNvPicPr>
          <p:nvPr/>
        </p:nvPicPr>
        <p:blipFill>
          <a:blip r:embed="rId3"/>
          <a:stretch>
            <a:fillRect/>
          </a:stretch>
        </p:blipFill>
        <p:spPr>
          <a:xfrm>
            <a:off x="1575175" y="2819400"/>
            <a:ext cx="5816226" cy="3770688"/>
          </a:xfrm>
          <a:prstGeom prst="rect">
            <a:avLst/>
          </a:prstGeom>
        </p:spPr>
      </p:pic>
    </p:spTree>
  </p:cSld>
  <p:clrMapOvr>
    <a:masterClrMapping/>
  </p:clrMapOvr>
  <p:transition xmlns:p14="http://schemas.microsoft.com/office/powerpoint/2010/main">
    <p:cover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Nevertheless, the testimony and tapes shocked many Americans for their candid portrayals of the president: using profanity and racial slurs, filled with stupid or shallow ravings.</a:t>
            </a:r>
          </a:p>
          <a:p>
            <a:r>
              <a:rPr lang="en-US" dirty="0" smtClean="0"/>
              <a:t>His approval rating reached the lowest of any president ever.</a:t>
            </a:r>
          </a:p>
          <a:p>
            <a:r>
              <a:rPr lang="en-US" dirty="0" smtClean="0"/>
              <a:t>As Congress began impeachment proceedings, on August 8, 1974, Nixon resigned.</a:t>
            </a:r>
            <a:endParaRPr lang="en-US" dirty="0"/>
          </a:p>
        </p:txBody>
      </p:sp>
    </p:spTree>
  </p:cSld>
  <p:clrMapOvr>
    <a:masterClrMapping/>
  </p:clrMapOvr>
  <p:transition xmlns:p14="http://schemas.microsoft.com/office/powerpoint/2010/main">
    <p:cover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What role did the media play in bringing down a president?</a:t>
            </a:r>
          </a:p>
          <a:p>
            <a:r>
              <a:rPr lang="en-US" dirty="0" smtClean="0"/>
              <a:t>Woodward and Bernstein said it was not the media, but the democratic process.</a:t>
            </a:r>
          </a:p>
          <a:p>
            <a:r>
              <a:rPr lang="en-US" dirty="0" smtClean="0"/>
              <a:t>Certainly the televised hearings played a role.</a:t>
            </a:r>
          </a:p>
          <a:p>
            <a:r>
              <a:rPr lang="en-US" dirty="0" smtClean="0"/>
              <a:t>But an isolated break-in might not have blown into a presidential resignation had it not been for the press.</a:t>
            </a:r>
            <a:endParaRPr lang="en-US" dirty="0"/>
          </a:p>
        </p:txBody>
      </p:sp>
    </p:spTree>
  </p:cSld>
  <p:clrMapOvr>
    <a:masterClrMapping/>
  </p:clrMapOvr>
  <p:transition xmlns:p14="http://schemas.microsoft.com/office/powerpoint/2010/main">
    <p:cover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Watergate seemed to change people’s expectations.</a:t>
            </a:r>
          </a:p>
          <a:p>
            <a:r>
              <a:rPr lang="en-US" dirty="0" smtClean="0"/>
              <a:t>Before this, it was fairly easy for the government to work in secrecy.</a:t>
            </a:r>
          </a:p>
          <a:p>
            <a:r>
              <a:rPr lang="en-US" dirty="0" smtClean="0"/>
              <a:t>We know John F. Kennedy also did some illegal things, but no journalist reported it.</a:t>
            </a:r>
          </a:p>
          <a:p>
            <a:pPr>
              <a:buNone/>
            </a:pPr>
            <a:endParaRPr lang="en-US" dirty="0"/>
          </a:p>
        </p:txBody>
      </p:sp>
    </p:spTree>
  </p:cSld>
  <p:clrMapOvr>
    <a:masterClrMapping/>
  </p:clrMapOvr>
  <p:transition xmlns:p14="http://schemas.microsoft.com/office/powerpoint/2010/main">
    <p:cover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Perhaps experience with the Vietnam War changed Americans’ expectations.</a:t>
            </a:r>
          </a:p>
          <a:p>
            <a:r>
              <a:rPr lang="en-US" dirty="0" smtClean="0"/>
              <a:t>Watergate seemed to have led to a long-term American distrust of Washington politics.</a:t>
            </a:r>
          </a:p>
          <a:p>
            <a:r>
              <a:rPr lang="en-US" dirty="0" smtClean="0"/>
              <a:t> Term limits, “outside the Beltway” candidates, became common.</a:t>
            </a:r>
          </a:p>
          <a:p>
            <a:r>
              <a:rPr lang="en-US" dirty="0" smtClean="0"/>
              <a:t>People became more cynical.</a:t>
            </a:r>
            <a:endParaRPr lang="en-US" dirty="0"/>
          </a:p>
        </p:txBody>
      </p:sp>
    </p:spTree>
  </p:cSld>
  <p:clrMapOvr>
    <a:masterClrMapping/>
  </p:clrMapOvr>
  <p:transition xmlns:p14="http://schemas.microsoft.com/office/powerpoint/2010/main">
    <p:cover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In the Reagan administration of the 1980s, the “Iran-Contra” scandal possibly was more subversive than even Watergate.</a:t>
            </a:r>
          </a:p>
          <a:p>
            <a:r>
              <a:rPr lang="en-US" dirty="0" smtClean="0"/>
              <a:t>Reagan survived that, however. Why? Possibly because the administration did not keep it a secret—but Oliver North even bragged about it. Reagan claimed he didn’t remember. And Reagan was such a likable guy! Nixon…not!</a:t>
            </a:r>
          </a:p>
          <a:p>
            <a:r>
              <a:rPr lang="en-US" dirty="0" smtClean="0"/>
              <a:t>Possibly because people no longer had a high opinion of White House ethics.</a:t>
            </a:r>
            <a:endParaRPr lang="en-US" dirty="0"/>
          </a:p>
        </p:txBody>
      </p:sp>
    </p:spTree>
  </p:cSld>
  <p:clrMapOvr>
    <a:masterClrMapping/>
  </p:clrMapOvr>
  <p:transition xmlns:p14="http://schemas.microsoft.com/office/powerpoint/2010/main">
    <p:cover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a:xfrm>
            <a:off x="457200" y="1600200"/>
            <a:ext cx="4216400" cy="4709160"/>
          </a:xfrm>
        </p:spPr>
        <p:txBody>
          <a:bodyPr>
            <a:noAutofit/>
          </a:bodyPr>
          <a:lstStyle/>
          <a:p>
            <a:r>
              <a:rPr lang="en-US" sz="2400" dirty="0" smtClean="0"/>
              <a:t>Watergate has become a nickname for many big scandals: Iran-gate, Korea-gate, NDSU president’s house-gate…any controversial, embarrassing scandal.</a:t>
            </a:r>
          </a:p>
          <a:p>
            <a:r>
              <a:rPr lang="en-US" sz="2400" dirty="0" smtClean="0"/>
              <a:t>The real Watergate was a building in Washington that was burgled on June 17, 1972.</a:t>
            </a:r>
            <a:endParaRPr lang="en-US" sz="2400" dirty="0"/>
          </a:p>
        </p:txBody>
      </p:sp>
      <p:pic>
        <p:nvPicPr>
          <p:cNvPr id="4" name="Picture 3" descr="watergate.JPG"/>
          <p:cNvPicPr>
            <a:picLocks noChangeAspect="1"/>
          </p:cNvPicPr>
          <p:nvPr/>
        </p:nvPicPr>
        <p:blipFill>
          <a:blip r:embed="rId2"/>
          <a:stretch>
            <a:fillRect/>
          </a:stretch>
        </p:blipFill>
        <p:spPr>
          <a:xfrm>
            <a:off x="4673600" y="1866900"/>
            <a:ext cx="4013200" cy="3009900"/>
          </a:xfrm>
          <a:prstGeom prst="rect">
            <a:avLst/>
          </a:prstGeom>
        </p:spPr>
      </p:pic>
    </p:spTree>
  </p:cSld>
  <p:clrMapOvr>
    <a:masterClrMapping/>
  </p:clrMapOvr>
  <p:transition xmlns:p14="http://schemas.microsoft.com/office/powerpoint/2010/main">
    <p:cover dir="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The Watergate affair also served to inspire of generation of college students to seek out work in investigative journalism. The credibility of the press was high.</a:t>
            </a:r>
          </a:p>
          <a:p>
            <a:pPr>
              <a:buNone/>
            </a:pPr>
            <a:endParaRPr lang="en-US" dirty="0"/>
          </a:p>
        </p:txBody>
      </p:sp>
    </p:spTree>
  </p:cSld>
  <p:clrMapOvr>
    <a:masterClrMapping/>
  </p:clrMapOvr>
  <p:transition xmlns:p14="http://schemas.microsoft.com/office/powerpoint/2010/main">
    <p:cover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Thirty years later, in 2005, W. Mark Felt came forward to identify himself as “Deep Throat.”</a:t>
            </a:r>
          </a:p>
          <a:p>
            <a:r>
              <a:rPr lang="en-US" dirty="0" smtClean="0"/>
              <a:t>He was a top FBI administrator, resentful he did not get the director’s job after J. Edgar Hoover died.</a:t>
            </a:r>
          </a:p>
          <a:p>
            <a:r>
              <a:rPr lang="en-US" dirty="0" smtClean="0"/>
              <a:t>Nixon instead appointed L. Patrick Gray. Gray was instructed to stall on Watergate investigations.</a:t>
            </a:r>
            <a:endParaRPr lang="en-US" dirty="0"/>
          </a:p>
        </p:txBody>
      </p:sp>
    </p:spTree>
  </p:cSld>
  <p:clrMapOvr>
    <a:masterClrMapping/>
  </p:clrMapOvr>
  <p:transition xmlns:p14="http://schemas.microsoft.com/office/powerpoint/2010/main">
    <p:cover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a:xfrm>
            <a:off x="457200" y="1600200"/>
            <a:ext cx="4572000" cy="4709160"/>
          </a:xfrm>
        </p:spPr>
        <p:txBody>
          <a:bodyPr/>
          <a:lstStyle/>
          <a:p>
            <a:r>
              <a:rPr lang="en-US" dirty="0" smtClean="0"/>
              <a:t>Now that we know W. Mark Felt was Woodward’s informer, it’s interesting to go back to the tapes.</a:t>
            </a:r>
            <a:endParaRPr lang="en-US" dirty="0"/>
          </a:p>
        </p:txBody>
      </p:sp>
      <p:pic>
        <p:nvPicPr>
          <p:cNvPr id="4" name="Picture 3" descr="markfelt1958.png"/>
          <p:cNvPicPr>
            <a:picLocks noChangeAspect="1"/>
          </p:cNvPicPr>
          <p:nvPr/>
        </p:nvPicPr>
        <p:blipFill>
          <a:blip r:embed="rId2"/>
          <a:stretch>
            <a:fillRect/>
          </a:stretch>
        </p:blipFill>
        <p:spPr>
          <a:xfrm>
            <a:off x="5181600" y="1752600"/>
            <a:ext cx="3206010" cy="4412870"/>
          </a:xfrm>
          <a:prstGeom prst="rect">
            <a:avLst/>
          </a:prstGeom>
        </p:spPr>
      </p:pic>
    </p:spTree>
  </p:cSld>
  <p:clrMapOvr>
    <a:masterClrMapping/>
  </p:clrMapOvr>
  <p:transition xmlns:p14="http://schemas.microsoft.com/office/powerpoint/2010/main">
    <p:cover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 Mark Felt</a:t>
            </a:r>
            <a:endParaRPr lang="en-US" dirty="0"/>
          </a:p>
        </p:txBody>
      </p:sp>
      <p:sp>
        <p:nvSpPr>
          <p:cNvPr id="3" name="Content Placeholder 2"/>
          <p:cNvSpPr>
            <a:spLocks noGrp="1"/>
          </p:cNvSpPr>
          <p:nvPr>
            <p:ph idx="1"/>
          </p:nvPr>
        </p:nvSpPr>
        <p:spPr/>
        <p:txBody>
          <a:bodyPr/>
          <a:lstStyle/>
          <a:p>
            <a:r>
              <a:rPr lang="en-US" dirty="0" smtClean="0"/>
              <a:t>Felt died at 95, shortly after revealing he was </a:t>
            </a:r>
            <a:r>
              <a:rPr lang="en-US" dirty="0" smtClean="0">
                <a:hlinkClick r:id="rId2"/>
              </a:rPr>
              <a:t>“Deep Throat.”</a:t>
            </a:r>
            <a:r>
              <a:rPr lang="en-US" dirty="0"/>
              <a:t> </a:t>
            </a:r>
            <a:r>
              <a:rPr lang="en-US" sz="1200" dirty="0"/>
              <a:t>https://</a:t>
            </a:r>
            <a:r>
              <a:rPr lang="en-US" sz="1200" dirty="0" err="1"/>
              <a:t>www.youtube.com</a:t>
            </a:r>
            <a:r>
              <a:rPr lang="en-US" sz="1200" dirty="0"/>
              <a:t>/</a:t>
            </a:r>
            <a:r>
              <a:rPr lang="en-US" sz="1200" dirty="0" err="1"/>
              <a:t>watch?v</a:t>
            </a:r>
            <a:r>
              <a:rPr lang="en-US" sz="1200" dirty="0"/>
              <a:t>=y2SLvOhLGZo</a:t>
            </a:r>
          </a:p>
          <a:p>
            <a:endParaRPr lang="en-US" dirty="0"/>
          </a:p>
        </p:txBody>
      </p:sp>
      <p:pic>
        <p:nvPicPr>
          <p:cNvPr id="4" name="Picture 3" descr="wmarkfel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743200"/>
            <a:ext cx="5507182" cy="3956360"/>
          </a:xfrm>
          <a:prstGeom prst="rect">
            <a:avLst/>
          </a:prstGeom>
        </p:spPr>
      </p:pic>
    </p:spTree>
    <p:extLst>
      <p:ext uri="{BB962C8B-B14F-4D97-AF65-F5344CB8AC3E}">
        <p14:creationId xmlns:p14="http://schemas.microsoft.com/office/powerpoint/2010/main" val="3357157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normAutofit/>
          </a:bodyPr>
          <a:lstStyle/>
          <a:p>
            <a:r>
              <a:rPr lang="en-US" dirty="0" smtClean="0"/>
              <a:t>Note in the transcript below of the “Smoking Gun” tape. Felt obviously knew everything. And the president had no idea.</a:t>
            </a:r>
          </a:p>
          <a:p>
            <a:pPr>
              <a:buNone/>
            </a:pPr>
            <a:endParaRPr lang="en-US" dirty="0" smtClean="0"/>
          </a:p>
          <a:p>
            <a:pPr>
              <a:buNone/>
            </a:pPr>
            <a:r>
              <a:rPr lang="en-US" sz="1647" b="1" dirty="0" smtClean="0"/>
              <a:t>President Nixon: What’s the matter with Pat Gray. You mean he doesn’t want </a:t>
            </a:r>
            <a:r>
              <a:rPr lang="en-US" sz="1647" b="1" dirty="0" err="1" smtClean="0"/>
              <a:t>to?Haldeman</a:t>
            </a:r>
            <a:r>
              <a:rPr lang="en-US" sz="1647" b="1" dirty="0" smtClean="0"/>
              <a:t>: Pat </a:t>
            </a:r>
            <a:r>
              <a:rPr lang="en-US" sz="1647" b="1" dirty="0" smtClean="0"/>
              <a:t>doesn’t </a:t>
            </a:r>
            <a:r>
              <a:rPr lang="en-US" sz="1647" b="1" dirty="0" smtClean="0"/>
              <a:t>want to. He doesn’t know how to, and he doesn’t have any basis for doing it. Given this, he will then have the basis. He’ll call Mark Felt in, and the two of them—and Mark Felt wants to cooperate because he’s ambitious.</a:t>
            </a:r>
          </a:p>
          <a:p>
            <a:pPr>
              <a:buNone/>
            </a:pPr>
            <a:r>
              <a:rPr lang="en-US" sz="1647" b="1" dirty="0" smtClean="0"/>
              <a:t>President Nixon: Yeah. Yeah.</a:t>
            </a:r>
          </a:p>
          <a:p>
            <a:pPr>
              <a:buNone/>
            </a:pPr>
            <a:r>
              <a:rPr lang="en-US" sz="1647" b="1" dirty="0" err="1" smtClean="0"/>
              <a:t>Haldeman</a:t>
            </a:r>
            <a:r>
              <a:rPr lang="en-US" sz="1647" b="1" dirty="0" smtClean="0"/>
              <a:t>: He’ll call them in and say, “We’ve gotten a signal from across the river to put the hold on this.” And that’ll fit rather well because the FBI agents who are working the case, at this point, feel that’s what it is: [that] this is CIA.</a:t>
            </a:r>
          </a:p>
        </p:txBody>
      </p:sp>
    </p:spTree>
  </p:cSld>
  <p:clrMapOvr>
    <a:masterClrMapping/>
  </p:clrMapOvr>
  <p:transition xmlns:p14="http://schemas.microsoft.com/office/powerpoint/2010/main">
    <p:cover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Felt was the ultimate anonymous source.</a:t>
            </a:r>
          </a:p>
          <a:p>
            <a:r>
              <a:rPr lang="en-US" dirty="0" smtClean="0"/>
              <a:t>Journalists since have debated the merits of such sources. Some argue they are absolutely necessary to get information.</a:t>
            </a:r>
          </a:p>
          <a:p>
            <a:r>
              <a:rPr lang="en-US" dirty="0" smtClean="0"/>
              <a:t>Others say in other cases it’s easy to make up sources, and readers can’t judge the credibility of the information.</a:t>
            </a:r>
            <a:endParaRPr lang="en-US" dirty="0"/>
          </a:p>
        </p:txBody>
      </p:sp>
    </p:spTree>
  </p:cSld>
  <p:clrMapOvr>
    <a:masterClrMapping/>
  </p:clrMapOvr>
  <p:transition xmlns:p14="http://schemas.microsoft.com/office/powerpoint/2010/main">
    <p:cover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a:xfrm>
            <a:off x="457200" y="1600200"/>
            <a:ext cx="3962400" cy="4709160"/>
          </a:xfrm>
        </p:spPr>
        <p:txBody>
          <a:bodyPr>
            <a:normAutofit lnSpcReduction="10000"/>
          </a:bodyPr>
          <a:lstStyle/>
          <a:p>
            <a:r>
              <a:rPr lang="en-US" dirty="0" smtClean="0"/>
              <a:t>But in this case, print journalism gave power to a voice, amplified by television, and in the end proved </a:t>
            </a:r>
            <a:r>
              <a:rPr lang="en-US" dirty="0" smtClean="0">
                <a:hlinkClick r:id="rId2"/>
              </a:rPr>
              <a:t>the downfall </a:t>
            </a:r>
            <a:r>
              <a:rPr lang="en-US" dirty="0" smtClean="0"/>
              <a:t>of the what some call the world’s most powerful leader. </a:t>
            </a:r>
            <a:r>
              <a:rPr lang="en-US" sz="1514" dirty="0" smtClean="0"/>
              <a:t>http://</a:t>
            </a:r>
            <a:r>
              <a:rPr lang="en-US" sz="1514" dirty="0" err="1" smtClean="0"/>
              <a:t>www.youtube.com/watch?v</a:t>
            </a:r>
            <a:r>
              <a:rPr lang="en-US" sz="1514" dirty="0" smtClean="0"/>
              <a:t>=</a:t>
            </a:r>
            <a:r>
              <a:rPr lang="en-US" sz="1514" dirty="0" err="1" smtClean="0"/>
              <a:t>BouCsOqMzEM&amp;feature</a:t>
            </a:r>
            <a:r>
              <a:rPr lang="en-US" sz="1514" dirty="0" smtClean="0"/>
              <a:t>=related</a:t>
            </a:r>
            <a:endParaRPr lang="en-US" sz="1514" dirty="0"/>
          </a:p>
        </p:txBody>
      </p:sp>
      <p:pic>
        <p:nvPicPr>
          <p:cNvPr id="4" name="Picture 3" descr="nixonresigns.png"/>
          <p:cNvPicPr>
            <a:picLocks noChangeAspect="1"/>
          </p:cNvPicPr>
          <p:nvPr/>
        </p:nvPicPr>
        <p:blipFill>
          <a:blip r:embed="rId3"/>
          <a:stretch>
            <a:fillRect/>
          </a:stretch>
        </p:blipFill>
        <p:spPr>
          <a:xfrm>
            <a:off x="4724400" y="1790971"/>
            <a:ext cx="4153640" cy="3009629"/>
          </a:xfrm>
          <a:prstGeom prst="rect">
            <a:avLst/>
          </a:prstGeom>
        </p:spPr>
      </p:pic>
    </p:spTree>
  </p:cSld>
  <p:clrMapOvr>
    <a:masterClrMapping/>
  </p:clrMapOvr>
  <p:transition xmlns:p14="http://schemas.microsoft.com/office/powerpoint/2010/main">
    <p:cover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was it like?</a:t>
            </a:r>
          </a:p>
        </p:txBody>
      </p:sp>
      <p:sp>
        <p:nvSpPr>
          <p:cNvPr id="3" name="Content Placeholder 2"/>
          <p:cNvSpPr>
            <a:spLocks noGrp="1"/>
          </p:cNvSpPr>
          <p:nvPr>
            <p:ph idx="1"/>
          </p:nvPr>
        </p:nvSpPr>
        <p:spPr/>
        <p:txBody>
          <a:bodyPr/>
          <a:lstStyle/>
          <a:p>
            <a:r>
              <a:rPr lang="en-US"/>
              <a:t>What was it like to be a journalist during the Watergate era? Consider:</a:t>
            </a:r>
          </a:p>
          <a:p>
            <a:r>
              <a:rPr lang="en-US"/>
              <a:t>You are covering a possibly dangerous story. Confidentiality and secrecy are essential.</a:t>
            </a:r>
          </a:p>
          <a:p>
            <a:r>
              <a:rPr lang="en-US"/>
              <a:t>How could you assure security for your work in an age of typewriters and telephones?</a:t>
            </a:r>
          </a:p>
          <a:p>
            <a:r>
              <a:rPr lang="en-US"/>
              <a:t>How could you assure security in an age of digital media?</a:t>
            </a:r>
          </a:p>
          <a:p>
            <a:r>
              <a:rPr lang="en-US"/>
              <a:t>In which situation would you feel most secure?</a:t>
            </a:r>
          </a:p>
        </p:txBody>
      </p:sp>
    </p:spTree>
    <p:extLst>
      <p:ext uri="{BB962C8B-B14F-4D97-AF65-F5344CB8AC3E}">
        <p14:creationId xmlns:p14="http://schemas.microsoft.com/office/powerpoint/2010/main" val="745919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The unfolding story riveted the attention of a nation, and some say changed the way we look at journalism and government.</a:t>
            </a:r>
          </a:p>
          <a:p>
            <a:r>
              <a:rPr lang="en-US" dirty="0" smtClean="0"/>
              <a:t>The press is good at reporting scandals. It is not as good at reporting complicated, ongoing stories.</a:t>
            </a:r>
            <a:endParaRPr lang="en-US" dirty="0"/>
          </a:p>
        </p:txBody>
      </p:sp>
    </p:spTree>
  </p:cSld>
  <p:clrMapOvr>
    <a:masterClrMapping/>
  </p:clrMapOvr>
  <p:transition xmlns:p14="http://schemas.microsoft.com/office/powerpoint/2010/main">
    <p:cover dir="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No one paid much attention to the burglary at first. So what?</a:t>
            </a:r>
          </a:p>
          <a:p>
            <a:r>
              <a:rPr lang="en-US" dirty="0" smtClean="0"/>
              <a:t>Young </a:t>
            </a:r>
            <a:r>
              <a:rPr lang="en-US" i="1" dirty="0" smtClean="0"/>
              <a:t>Washington Post </a:t>
            </a:r>
            <a:r>
              <a:rPr lang="en-US" dirty="0" smtClean="0"/>
              <a:t>reporters Carl Bernstein and Bob Woodward were assigned to the story.</a:t>
            </a:r>
            <a:endParaRPr lang="en-US" dirty="0"/>
          </a:p>
        </p:txBody>
      </p:sp>
      <p:pic>
        <p:nvPicPr>
          <p:cNvPr id="4" name="Picture 3" descr="woodwardbernstein.png"/>
          <p:cNvPicPr>
            <a:picLocks noChangeAspect="1"/>
          </p:cNvPicPr>
          <p:nvPr/>
        </p:nvPicPr>
        <p:blipFill>
          <a:blip r:embed="rId2"/>
          <a:stretch>
            <a:fillRect/>
          </a:stretch>
        </p:blipFill>
        <p:spPr>
          <a:xfrm>
            <a:off x="5181600" y="3733800"/>
            <a:ext cx="3314286" cy="2704762"/>
          </a:xfrm>
          <a:prstGeom prst="rect">
            <a:avLst/>
          </a:prstGeom>
        </p:spPr>
      </p:pic>
    </p:spTree>
  </p:cSld>
  <p:clrMapOvr>
    <a:masterClrMapping/>
  </p:clrMapOvr>
  <p:transition xmlns:p14="http://schemas.microsoft.com/office/powerpoint/2010/main">
    <p:cover dir="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a:xfrm>
            <a:off x="457200" y="1600200"/>
            <a:ext cx="5715000" cy="4709160"/>
          </a:xfrm>
        </p:spPr>
        <p:txBody>
          <a:bodyPr>
            <a:normAutofit fontScale="92500"/>
          </a:bodyPr>
          <a:lstStyle/>
          <a:p>
            <a:r>
              <a:rPr lang="en-US" dirty="0" smtClean="0"/>
              <a:t>Woodward was in luck: he knew someone who knew a lot more about the case than he did.</a:t>
            </a:r>
          </a:p>
          <a:p>
            <a:r>
              <a:rPr lang="en-US" dirty="0" smtClean="0"/>
              <a:t>But that someone insisted on strict secrecy.</a:t>
            </a:r>
          </a:p>
          <a:p>
            <a:r>
              <a:rPr lang="en-US" dirty="0" smtClean="0"/>
              <a:t>The confidential source would be known for 30 years as “Deep Throat,” named after a porno movie of the time.</a:t>
            </a:r>
          </a:p>
          <a:p>
            <a:pPr>
              <a:buNone/>
            </a:pPr>
            <a:r>
              <a:rPr lang="en-US" sz="1400" dirty="0" smtClean="0"/>
              <a:t>Searching for a “deep throat” image appropriate for class use proved to be a daunting task. No movie excerpts will be shown.</a:t>
            </a:r>
          </a:p>
        </p:txBody>
      </p:sp>
      <p:pic>
        <p:nvPicPr>
          <p:cNvPr id="4" name="Picture 3" descr="deepthroat.jpg"/>
          <p:cNvPicPr>
            <a:picLocks noChangeAspect="1"/>
          </p:cNvPicPr>
          <p:nvPr/>
        </p:nvPicPr>
        <p:blipFill>
          <a:blip r:embed="rId2"/>
          <a:stretch>
            <a:fillRect/>
          </a:stretch>
        </p:blipFill>
        <p:spPr>
          <a:xfrm>
            <a:off x="6172200" y="2981960"/>
            <a:ext cx="2349144" cy="3327400"/>
          </a:xfrm>
          <a:prstGeom prst="rect">
            <a:avLst/>
          </a:prstGeom>
        </p:spPr>
      </p:pic>
    </p:spTree>
  </p:cSld>
  <p:clrMapOvr>
    <a:masterClrMapping/>
  </p:clrMapOvr>
  <p:transition xmlns:p14="http://schemas.microsoft.com/office/powerpoint/2010/main">
    <p:cover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Woodward met with “Deep Throat” based on a message system: Woodward would leave a red flag on a flower pot on his balcony. In return, his copy of the </a:t>
            </a:r>
            <a:r>
              <a:rPr lang="en-US" i="1" dirty="0" smtClean="0"/>
              <a:t>New York Times </a:t>
            </a:r>
            <a:r>
              <a:rPr lang="en-US" dirty="0" smtClean="0"/>
              <a:t>would contain a hand-drawn clock face on page 20 indicating the time of meeting in an underground parking garage.</a:t>
            </a:r>
            <a:endParaRPr lang="en-US" dirty="0"/>
          </a:p>
        </p:txBody>
      </p:sp>
    </p:spTree>
  </p:cSld>
  <p:clrMapOvr>
    <a:masterClrMapping/>
  </p:clrMapOvr>
  <p:transition xmlns:p14="http://schemas.microsoft.com/office/powerpoint/2010/main">
    <p:cover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normAutofit lnSpcReduction="10000"/>
          </a:bodyPr>
          <a:lstStyle/>
          <a:p>
            <a:r>
              <a:rPr lang="en-US" dirty="0" smtClean="0"/>
              <a:t>Deep Throat would not give information to Woodward. He would only confirm or deny what they had found on their own.</a:t>
            </a:r>
          </a:p>
          <a:p>
            <a:r>
              <a:rPr lang="en-US" dirty="0" smtClean="0"/>
              <a:t>Deep Throat was certainly not the only source for the Watergate story. But his information was critical.</a:t>
            </a:r>
          </a:p>
          <a:p>
            <a:r>
              <a:rPr lang="en-US" dirty="0"/>
              <a:t>In 1976 and Dustin Hoffman and Robert Redford played Bernstein and Woodward in a fairly accurate portrayal of the story, </a:t>
            </a:r>
            <a:r>
              <a:rPr lang="en-US" dirty="0">
                <a:hlinkClick r:id="rId2"/>
              </a:rPr>
              <a:t>“All the President’s Men.</a:t>
            </a:r>
            <a:r>
              <a:rPr lang="en-US" sz="1600" dirty="0">
                <a:hlinkClick r:id="rId2"/>
              </a:rPr>
              <a:t>”</a:t>
            </a:r>
            <a:r>
              <a:rPr lang="en-US" sz="1600" dirty="0"/>
              <a:t> </a:t>
            </a:r>
            <a:r>
              <a:rPr lang="en-US" sz="1600" dirty="0" smtClean="0"/>
              <a:t>http</a:t>
            </a:r>
            <a:r>
              <a:rPr lang="en-US" sz="1600" dirty="0"/>
              <a:t>://www.youtube.com/watch?v=</a:t>
            </a:r>
            <a:r>
              <a:rPr lang="en-US" sz="1600" dirty="0" smtClean="0"/>
              <a:t>NVNU5jkOwzU</a:t>
            </a:r>
            <a:endParaRPr lang="en-US" sz="1600" dirty="0" smtClean="0"/>
          </a:p>
          <a:p>
            <a:pPr>
              <a:buNone/>
            </a:pPr>
            <a:endParaRPr lang="en-US" sz="1600" dirty="0"/>
          </a:p>
        </p:txBody>
      </p:sp>
    </p:spTree>
  </p:cSld>
  <p:clrMapOvr>
    <a:masterClrMapping/>
  </p:clrMapOvr>
  <p:transition xmlns:p14="http://schemas.microsoft.com/office/powerpoint/2010/main">
    <p:cover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Waterate</a:t>
            </a:r>
            <a:endParaRPr lang="en-US" dirty="0"/>
          </a:p>
        </p:txBody>
      </p:sp>
      <p:sp>
        <p:nvSpPr>
          <p:cNvPr id="3" name="Content Placeholder 2"/>
          <p:cNvSpPr>
            <a:spLocks noGrp="1"/>
          </p:cNvSpPr>
          <p:nvPr>
            <p:ph idx="1"/>
          </p:nvPr>
        </p:nvSpPr>
        <p:spPr/>
        <p:txBody>
          <a:bodyPr/>
          <a:lstStyle/>
          <a:p>
            <a:r>
              <a:rPr lang="en-US" dirty="0" smtClean="0"/>
              <a:t>For months Woodward and Bernstein worked alone on this story. Only the </a:t>
            </a:r>
            <a:r>
              <a:rPr lang="en-US" i="1" dirty="0" smtClean="0"/>
              <a:t>Washington Post </a:t>
            </a:r>
            <a:r>
              <a:rPr lang="en-US" dirty="0" smtClean="0"/>
              <a:t>seemed interested.</a:t>
            </a:r>
          </a:p>
          <a:p>
            <a:r>
              <a:rPr lang="en-US" dirty="0" smtClean="0"/>
              <a:t>Why? No contacts, didn’t see significance, harassed by Nixon administration not to report the story.</a:t>
            </a:r>
            <a:endParaRPr lang="en-US" dirty="0"/>
          </a:p>
        </p:txBody>
      </p:sp>
    </p:spTree>
  </p:cSld>
  <p:clrMapOvr>
    <a:masterClrMapping/>
  </p:clrMapOvr>
  <p:transition xmlns:p14="http://schemas.microsoft.com/office/powerpoint/2010/main">
    <p:cover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lstStyle/>
          <a:p>
            <a:r>
              <a:rPr lang="en-US" dirty="0" smtClean="0"/>
              <a:t>Increasing revelations, however, encouraged the U.S. Senate to form a committee to investigate White House corruption.</a:t>
            </a:r>
          </a:p>
          <a:p>
            <a:r>
              <a:rPr lang="en-US" dirty="0" smtClean="0"/>
              <a:t>The committee decided to televise its hearing—a critical decision.</a:t>
            </a:r>
          </a:p>
        </p:txBody>
      </p:sp>
    </p:spTree>
  </p:cSld>
  <p:clrMapOvr>
    <a:masterClrMapping/>
  </p:clrMapOvr>
  <p:transition xmlns:p14="http://schemas.microsoft.com/office/powerpoint/2010/main">
    <p:cover dir="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308</TotalTime>
  <Words>1386</Words>
  <Application>Microsoft Macintosh PowerPoint</Application>
  <PresentationFormat>On-screen Show (4:3)</PresentationFormat>
  <Paragraphs>91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Apex</vt:lpstr>
      <vt:lpstr>Watergate</vt:lpstr>
      <vt:lpstr>Watergate</vt:lpstr>
      <vt:lpstr>Watergate</vt:lpstr>
      <vt:lpstr>Watergate</vt:lpstr>
      <vt:lpstr>Watergate</vt:lpstr>
      <vt:lpstr>Watergate</vt:lpstr>
      <vt:lpstr>Watergate</vt:lpstr>
      <vt:lpstr>Waterate</vt:lpstr>
      <vt:lpstr>Watergate</vt:lpstr>
      <vt:lpstr>Watergate</vt:lpstr>
      <vt:lpstr>Watergate</vt:lpstr>
      <vt:lpstr>Watergate</vt:lpstr>
      <vt:lpstr>Watergate</vt:lpstr>
      <vt:lpstr>Watergate</vt:lpstr>
      <vt:lpstr>Watergate</vt:lpstr>
      <vt:lpstr>Watergate</vt:lpstr>
      <vt:lpstr>Watergate</vt:lpstr>
      <vt:lpstr>Watergate</vt:lpstr>
      <vt:lpstr>Watergate</vt:lpstr>
      <vt:lpstr>Watergate</vt:lpstr>
      <vt:lpstr>Watergate</vt:lpstr>
      <vt:lpstr>Watergate</vt:lpstr>
      <vt:lpstr>W. Mark Felt</vt:lpstr>
      <vt:lpstr>Watergate</vt:lpstr>
      <vt:lpstr>Watergate</vt:lpstr>
      <vt:lpstr>Watergate</vt:lpstr>
      <vt:lpstr>What was it like?</vt:lpstr>
    </vt:vector>
  </TitlesOfParts>
  <Company>NDSU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press</dc:title>
  <dc:creator>Ross Collins</dc:creator>
  <cp:lastModifiedBy>Ross Collins</cp:lastModifiedBy>
  <cp:revision>26</cp:revision>
  <dcterms:created xsi:type="dcterms:W3CDTF">2010-09-13T20:04:29Z</dcterms:created>
  <dcterms:modified xsi:type="dcterms:W3CDTF">2014-09-08T21:17:21Z</dcterms:modified>
</cp:coreProperties>
</file>